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8" r:id="rId2"/>
    <p:sldId id="266" r:id="rId3"/>
    <p:sldId id="259" r:id="rId4"/>
    <p:sldId id="260" r:id="rId5"/>
    <p:sldId id="261" r:id="rId6"/>
    <p:sldId id="262" r:id="rId7"/>
    <p:sldId id="263" r:id="rId8"/>
    <p:sldId id="265" r:id="rId9"/>
  </p:sldIdLst>
  <p:sldSz cx="12192000" cy="6858000"/>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C25E95-3FED-4BDF-953A-561D8CBB2891}" v="24" dt="2022-10-05T13:24:18.6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32"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Spackman" userId="2107d61aa0803674" providerId="LiveId" clId="{D7C25E95-3FED-4BDF-953A-561D8CBB2891}"/>
    <pc:docChg chg="undo redo custSel addSld delSld modSld delMainMaster modNotesMaster">
      <pc:chgData name="David Spackman" userId="2107d61aa0803674" providerId="LiveId" clId="{D7C25E95-3FED-4BDF-953A-561D8CBB2891}" dt="2022-10-06T13:45:49.494" v="4627" actId="20577"/>
      <pc:docMkLst>
        <pc:docMk/>
      </pc:docMkLst>
      <pc:sldChg chg="del">
        <pc:chgData name="David Spackman" userId="2107d61aa0803674" providerId="LiveId" clId="{D7C25E95-3FED-4BDF-953A-561D8CBB2891}" dt="2022-10-05T10:04:18.585" v="465" actId="47"/>
        <pc:sldMkLst>
          <pc:docMk/>
          <pc:sldMk cId="3748667521" sldId="256"/>
        </pc:sldMkLst>
      </pc:sldChg>
      <pc:sldChg chg="del">
        <pc:chgData name="David Spackman" userId="2107d61aa0803674" providerId="LiveId" clId="{D7C25E95-3FED-4BDF-953A-561D8CBB2891}" dt="2022-10-05T10:04:19.565" v="466" actId="47"/>
        <pc:sldMkLst>
          <pc:docMk/>
          <pc:sldMk cId="1683866232" sldId="257"/>
        </pc:sldMkLst>
      </pc:sldChg>
      <pc:sldChg chg="modSp mod">
        <pc:chgData name="David Spackman" userId="2107d61aa0803674" providerId="LiveId" clId="{D7C25E95-3FED-4BDF-953A-561D8CBB2891}" dt="2022-10-05T16:24:21.781" v="4522" actId="20577"/>
        <pc:sldMkLst>
          <pc:docMk/>
          <pc:sldMk cId="3500191673" sldId="258"/>
        </pc:sldMkLst>
        <pc:spChg chg="mod">
          <ac:chgData name="David Spackman" userId="2107d61aa0803674" providerId="LiveId" clId="{D7C25E95-3FED-4BDF-953A-561D8CBB2891}" dt="2022-10-05T16:24:21.781" v="4522" actId="20577"/>
          <ac:spMkLst>
            <pc:docMk/>
            <pc:sldMk cId="3500191673" sldId="258"/>
            <ac:spMk id="3" creationId="{00000000-0000-0000-0000-000000000000}"/>
          </ac:spMkLst>
        </pc:spChg>
      </pc:sldChg>
      <pc:sldChg chg="modSp mod">
        <pc:chgData name="David Spackman" userId="2107d61aa0803674" providerId="LiveId" clId="{D7C25E95-3FED-4BDF-953A-561D8CBB2891}" dt="2022-10-05T13:34:37.919" v="3262" actId="255"/>
        <pc:sldMkLst>
          <pc:docMk/>
          <pc:sldMk cId="3625182533" sldId="259"/>
        </pc:sldMkLst>
        <pc:spChg chg="mod">
          <ac:chgData name="David Spackman" userId="2107d61aa0803674" providerId="LiveId" clId="{D7C25E95-3FED-4BDF-953A-561D8CBB2891}" dt="2022-10-05T11:03:59.608" v="2845" actId="20577"/>
          <ac:spMkLst>
            <pc:docMk/>
            <pc:sldMk cId="3625182533" sldId="259"/>
            <ac:spMk id="2" creationId="{00000000-0000-0000-0000-000000000000}"/>
          </ac:spMkLst>
        </pc:spChg>
        <pc:spChg chg="mod">
          <ac:chgData name="David Spackman" userId="2107d61aa0803674" providerId="LiveId" clId="{D7C25E95-3FED-4BDF-953A-561D8CBB2891}" dt="2022-10-05T13:34:37.919" v="3262" actId="255"/>
          <ac:spMkLst>
            <pc:docMk/>
            <pc:sldMk cId="3625182533" sldId="259"/>
            <ac:spMk id="3" creationId="{00000000-0000-0000-0000-000000000000}"/>
          </ac:spMkLst>
        </pc:spChg>
      </pc:sldChg>
      <pc:sldChg chg="modSp mod">
        <pc:chgData name="David Spackman" userId="2107d61aa0803674" providerId="LiveId" clId="{D7C25E95-3FED-4BDF-953A-561D8CBB2891}" dt="2022-10-05T13:49:11.086" v="3664" actId="27636"/>
        <pc:sldMkLst>
          <pc:docMk/>
          <pc:sldMk cId="2009961523" sldId="260"/>
        </pc:sldMkLst>
        <pc:spChg chg="mod">
          <ac:chgData name="David Spackman" userId="2107d61aa0803674" providerId="LiveId" clId="{D7C25E95-3FED-4BDF-953A-561D8CBB2891}" dt="2022-10-05T11:05:02.741" v="2870" actId="255"/>
          <ac:spMkLst>
            <pc:docMk/>
            <pc:sldMk cId="2009961523" sldId="260"/>
            <ac:spMk id="2" creationId="{00000000-0000-0000-0000-000000000000}"/>
          </ac:spMkLst>
        </pc:spChg>
        <pc:spChg chg="mod">
          <ac:chgData name="David Spackman" userId="2107d61aa0803674" providerId="LiveId" clId="{D7C25E95-3FED-4BDF-953A-561D8CBB2891}" dt="2022-10-05T13:49:11.086" v="3664" actId="27636"/>
          <ac:spMkLst>
            <pc:docMk/>
            <pc:sldMk cId="2009961523" sldId="260"/>
            <ac:spMk id="3" creationId="{00000000-0000-0000-0000-000000000000}"/>
          </ac:spMkLst>
        </pc:spChg>
      </pc:sldChg>
      <pc:sldChg chg="modSp mod">
        <pc:chgData name="David Spackman" userId="2107d61aa0803674" providerId="LiveId" clId="{D7C25E95-3FED-4BDF-953A-561D8CBB2891}" dt="2022-10-06T13:24:55.594" v="4593" actId="20577"/>
        <pc:sldMkLst>
          <pc:docMk/>
          <pc:sldMk cId="1328437001" sldId="261"/>
        </pc:sldMkLst>
        <pc:spChg chg="mod">
          <ac:chgData name="David Spackman" userId="2107d61aa0803674" providerId="LiveId" clId="{D7C25E95-3FED-4BDF-953A-561D8CBB2891}" dt="2022-10-05T11:05:17.158" v="2876" actId="255"/>
          <ac:spMkLst>
            <pc:docMk/>
            <pc:sldMk cId="1328437001" sldId="261"/>
            <ac:spMk id="2" creationId="{00000000-0000-0000-0000-000000000000}"/>
          </ac:spMkLst>
        </pc:spChg>
        <pc:spChg chg="mod">
          <ac:chgData name="David Spackman" userId="2107d61aa0803674" providerId="LiveId" clId="{D7C25E95-3FED-4BDF-953A-561D8CBB2891}" dt="2022-10-06T13:24:55.594" v="4593" actId="20577"/>
          <ac:spMkLst>
            <pc:docMk/>
            <pc:sldMk cId="1328437001" sldId="261"/>
            <ac:spMk id="3" creationId="{00000000-0000-0000-0000-000000000000}"/>
          </ac:spMkLst>
        </pc:spChg>
      </pc:sldChg>
      <pc:sldChg chg="modSp mod modNotesTx">
        <pc:chgData name="David Spackman" userId="2107d61aa0803674" providerId="LiveId" clId="{D7C25E95-3FED-4BDF-953A-561D8CBB2891}" dt="2022-10-05T13:51:14.549" v="3665" actId="6549"/>
        <pc:sldMkLst>
          <pc:docMk/>
          <pc:sldMk cId="788384238" sldId="262"/>
        </pc:sldMkLst>
        <pc:spChg chg="mod">
          <ac:chgData name="David Spackman" userId="2107d61aa0803674" providerId="LiveId" clId="{D7C25E95-3FED-4BDF-953A-561D8CBB2891}" dt="2022-10-05T11:05:27.575" v="2882" actId="255"/>
          <ac:spMkLst>
            <pc:docMk/>
            <pc:sldMk cId="788384238" sldId="262"/>
            <ac:spMk id="2" creationId="{00000000-0000-0000-0000-000000000000}"/>
          </ac:spMkLst>
        </pc:spChg>
        <pc:spChg chg="mod">
          <ac:chgData name="David Spackman" userId="2107d61aa0803674" providerId="LiveId" clId="{D7C25E95-3FED-4BDF-953A-561D8CBB2891}" dt="2022-10-05T10:08:38.180" v="536" actId="20577"/>
          <ac:spMkLst>
            <pc:docMk/>
            <pc:sldMk cId="788384238" sldId="262"/>
            <ac:spMk id="3" creationId="{00000000-0000-0000-0000-000000000000}"/>
          </ac:spMkLst>
        </pc:spChg>
      </pc:sldChg>
      <pc:sldChg chg="modSp mod modNotesTx">
        <pc:chgData name="David Spackman" userId="2107d61aa0803674" providerId="LiveId" clId="{D7C25E95-3FED-4BDF-953A-561D8CBB2891}" dt="2022-10-05T13:51:21.653" v="3666" actId="6549"/>
        <pc:sldMkLst>
          <pc:docMk/>
          <pc:sldMk cId="1261732907" sldId="263"/>
        </pc:sldMkLst>
        <pc:spChg chg="mod">
          <ac:chgData name="David Spackman" userId="2107d61aa0803674" providerId="LiveId" clId="{D7C25E95-3FED-4BDF-953A-561D8CBB2891}" dt="2022-10-05T11:05:40.898" v="2888" actId="255"/>
          <ac:spMkLst>
            <pc:docMk/>
            <pc:sldMk cId="1261732907" sldId="263"/>
            <ac:spMk id="2" creationId="{00000000-0000-0000-0000-000000000000}"/>
          </ac:spMkLst>
        </pc:spChg>
        <pc:spChg chg="mod">
          <ac:chgData name="David Spackman" userId="2107d61aa0803674" providerId="LiveId" clId="{D7C25E95-3FED-4BDF-953A-561D8CBB2891}" dt="2022-10-05T10:09:41.140" v="552" actId="20577"/>
          <ac:spMkLst>
            <pc:docMk/>
            <pc:sldMk cId="1261732907" sldId="263"/>
            <ac:spMk id="3" creationId="{00000000-0000-0000-0000-000000000000}"/>
          </ac:spMkLst>
        </pc:spChg>
      </pc:sldChg>
      <pc:sldChg chg="modSp del mod">
        <pc:chgData name="David Spackman" userId="2107d61aa0803674" providerId="LiveId" clId="{D7C25E95-3FED-4BDF-953A-561D8CBB2891}" dt="2022-10-05T12:44:26.383" v="2920" actId="47"/>
        <pc:sldMkLst>
          <pc:docMk/>
          <pc:sldMk cId="2649656219" sldId="264"/>
        </pc:sldMkLst>
        <pc:spChg chg="mod">
          <ac:chgData name="David Spackman" userId="2107d61aa0803674" providerId="LiveId" clId="{D7C25E95-3FED-4BDF-953A-561D8CBB2891}" dt="2022-10-05T10:11:45.603" v="618" actId="255"/>
          <ac:spMkLst>
            <pc:docMk/>
            <pc:sldMk cId="2649656219" sldId="264"/>
            <ac:spMk id="2" creationId="{00000000-0000-0000-0000-000000000000}"/>
          </ac:spMkLst>
        </pc:spChg>
        <pc:spChg chg="mod">
          <ac:chgData name="David Spackman" userId="2107d61aa0803674" providerId="LiveId" clId="{D7C25E95-3FED-4BDF-953A-561D8CBB2891}" dt="2022-10-05T10:37:06.165" v="1126" actId="20577"/>
          <ac:spMkLst>
            <pc:docMk/>
            <pc:sldMk cId="2649656219" sldId="264"/>
            <ac:spMk id="3" creationId="{00000000-0000-0000-0000-000000000000}"/>
          </ac:spMkLst>
        </pc:spChg>
      </pc:sldChg>
      <pc:sldChg chg="modSp mod modNotesTx">
        <pc:chgData name="David Spackman" userId="2107d61aa0803674" providerId="LiveId" clId="{D7C25E95-3FED-4BDF-953A-561D8CBB2891}" dt="2022-10-06T13:45:49.494" v="4627" actId="20577"/>
        <pc:sldMkLst>
          <pc:docMk/>
          <pc:sldMk cId="2040030930" sldId="265"/>
        </pc:sldMkLst>
        <pc:spChg chg="mod">
          <ac:chgData name="David Spackman" userId="2107d61aa0803674" providerId="LiveId" clId="{D7C25E95-3FED-4BDF-953A-561D8CBB2891}" dt="2022-10-05T10:46:04.708" v="1629" actId="20577"/>
          <ac:spMkLst>
            <pc:docMk/>
            <pc:sldMk cId="2040030930" sldId="265"/>
            <ac:spMk id="2" creationId="{00000000-0000-0000-0000-000000000000}"/>
          </ac:spMkLst>
        </pc:spChg>
        <pc:spChg chg="mod">
          <ac:chgData name="David Spackman" userId="2107d61aa0803674" providerId="LiveId" clId="{D7C25E95-3FED-4BDF-953A-561D8CBB2891}" dt="2022-10-06T13:45:49.494" v="4627" actId="20577"/>
          <ac:spMkLst>
            <pc:docMk/>
            <pc:sldMk cId="2040030930" sldId="265"/>
            <ac:spMk id="3" creationId="{00000000-0000-0000-0000-000000000000}"/>
          </ac:spMkLst>
        </pc:spChg>
      </pc:sldChg>
      <pc:sldChg chg="modSp del mod">
        <pc:chgData name="David Spackman" userId="2107d61aa0803674" providerId="LiveId" clId="{D7C25E95-3FED-4BDF-953A-561D8CBB2891}" dt="2022-10-05T13:01:12.803" v="2936" actId="47"/>
        <pc:sldMkLst>
          <pc:docMk/>
          <pc:sldMk cId="684098749" sldId="266"/>
        </pc:sldMkLst>
        <pc:spChg chg="mod">
          <ac:chgData name="David Spackman" userId="2107d61aa0803674" providerId="LiveId" clId="{D7C25E95-3FED-4BDF-953A-561D8CBB2891}" dt="2022-10-05T11:01:16.476" v="2655" actId="114"/>
          <ac:spMkLst>
            <pc:docMk/>
            <pc:sldMk cId="684098749" sldId="266"/>
            <ac:spMk id="2" creationId="{00000000-0000-0000-0000-000000000000}"/>
          </ac:spMkLst>
        </pc:spChg>
        <pc:spChg chg="mod">
          <ac:chgData name="David Spackman" userId="2107d61aa0803674" providerId="LiveId" clId="{D7C25E95-3FED-4BDF-953A-561D8CBB2891}" dt="2022-10-05T11:03:26.143" v="2835" actId="20577"/>
          <ac:spMkLst>
            <pc:docMk/>
            <pc:sldMk cId="684098749" sldId="266"/>
            <ac:spMk id="3" creationId="{00000000-0000-0000-0000-000000000000}"/>
          </ac:spMkLst>
        </pc:spChg>
      </pc:sldChg>
      <pc:sldChg chg="modSp new mod">
        <pc:chgData name="David Spackman" userId="2107d61aa0803674" providerId="LiveId" clId="{D7C25E95-3FED-4BDF-953A-561D8CBB2891}" dt="2022-10-06T13:25:04.860" v="4595" actId="20577"/>
        <pc:sldMkLst>
          <pc:docMk/>
          <pc:sldMk cId="2453118227" sldId="266"/>
        </pc:sldMkLst>
        <pc:spChg chg="mod">
          <ac:chgData name="David Spackman" userId="2107d61aa0803674" providerId="LiveId" clId="{D7C25E95-3FED-4BDF-953A-561D8CBB2891}" dt="2022-10-05T14:31:47.879" v="3868" actId="14100"/>
          <ac:spMkLst>
            <pc:docMk/>
            <pc:sldMk cId="2453118227" sldId="266"/>
            <ac:spMk id="2" creationId="{6D2FA611-2F05-EB4F-27FE-A455743CB4B0}"/>
          </ac:spMkLst>
        </pc:spChg>
        <pc:spChg chg="mod">
          <ac:chgData name="David Spackman" userId="2107d61aa0803674" providerId="LiveId" clId="{D7C25E95-3FED-4BDF-953A-561D8CBB2891}" dt="2022-10-06T13:25:04.860" v="4595" actId="20577"/>
          <ac:spMkLst>
            <pc:docMk/>
            <pc:sldMk cId="2453118227" sldId="266"/>
            <ac:spMk id="3" creationId="{5F2C36D8-961A-0FE7-0820-E3BCDDC25A78}"/>
          </ac:spMkLst>
        </pc:spChg>
      </pc:sldChg>
      <pc:sldChg chg="new del">
        <pc:chgData name="David Spackman" userId="2107d61aa0803674" providerId="LiveId" clId="{D7C25E95-3FED-4BDF-953A-561D8CBB2891}" dt="2022-10-05T14:27:58.936" v="3762" actId="680"/>
        <pc:sldMkLst>
          <pc:docMk/>
          <pc:sldMk cId="4116192594" sldId="266"/>
        </pc:sldMkLst>
      </pc:sldChg>
      <pc:sldChg chg="del">
        <pc:chgData name="David Spackman" userId="2107d61aa0803674" providerId="LiveId" clId="{D7C25E95-3FED-4BDF-953A-561D8CBB2891}" dt="2022-10-05T11:03:37.472" v="2836" actId="47"/>
        <pc:sldMkLst>
          <pc:docMk/>
          <pc:sldMk cId="3684079057" sldId="267"/>
        </pc:sldMkLst>
      </pc:sldChg>
      <pc:sldMasterChg chg="del delSldLayout">
        <pc:chgData name="David Spackman" userId="2107d61aa0803674" providerId="LiveId" clId="{D7C25E95-3FED-4BDF-953A-561D8CBB2891}" dt="2022-10-05T10:04:19.565" v="466" actId="47"/>
        <pc:sldMasterMkLst>
          <pc:docMk/>
          <pc:sldMasterMk cId="3184122265" sldId="2147483660"/>
        </pc:sldMasterMkLst>
        <pc:sldLayoutChg chg="del">
          <pc:chgData name="David Spackman" userId="2107d61aa0803674" providerId="LiveId" clId="{D7C25E95-3FED-4BDF-953A-561D8CBB2891}" dt="2022-10-05T10:04:19.565" v="466" actId="47"/>
          <pc:sldLayoutMkLst>
            <pc:docMk/>
            <pc:sldMasterMk cId="3184122265" sldId="2147483660"/>
            <pc:sldLayoutMk cId="1885525206"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US"/>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A5C20BB3-3CCB-4FE5-991B-82F6BCB48AF3}" type="datetimeFigureOut">
              <a:rPr lang="en-US" smtClean="0"/>
              <a:t>10/6/2022</a:t>
            </a:fld>
            <a:endParaRPr lang="en-US"/>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US"/>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US"/>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E0746DE6-3336-457D-A091-FA20AC1C536E}" type="slidenum">
              <a:rPr lang="en-US" smtClean="0"/>
              <a:t>‹#›</a:t>
            </a:fld>
            <a:endParaRPr lang="en-US"/>
          </a:p>
        </p:txBody>
      </p:sp>
    </p:spTree>
    <p:extLst>
      <p:ext uri="{BB962C8B-B14F-4D97-AF65-F5344CB8AC3E}">
        <p14:creationId xmlns:p14="http://schemas.microsoft.com/office/powerpoint/2010/main" val="1539151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418111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1672832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77609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228606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3749958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1583763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1651547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1045119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10/6/2022</a:t>
            </a:fld>
            <a:endParaRPr lang="en-US"/>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pPr/>
              <a:t>‹#›</a:t>
            </a:fld>
            <a:endParaRPr lang="en-US"/>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9834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633830-2244-49AE-BC4A-47F415C177C6}" type="datetimeFigureOut">
              <a:rPr lang="en-US" dirty="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a:p>
        </p:txBody>
      </p:sp>
    </p:spTree>
    <p:extLst>
      <p:ext uri="{BB962C8B-B14F-4D97-AF65-F5344CB8AC3E}">
        <p14:creationId xmlns:p14="http://schemas.microsoft.com/office/powerpoint/2010/main" val="94595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10/6/2022</a:t>
            </a:fld>
            <a:endParaRPr lang="en-US"/>
          </a:p>
        </p:txBody>
      </p:sp>
      <p:sp>
        <p:nvSpPr>
          <p:cNvPr id="5" name="Footer Placeholder 4"/>
          <p:cNvSpPr>
            <a:spLocks noGrp="1"/>
          </p:cNvSpPr>
          <p:nvPr>
            <p:ph type="ftr" sz="quarter" idx="11"/>
          </p:nvPr>
        </p:nvSpPr>
        <p:spPr>
          <a:xfrm>
            <a:off x="6536187" y="6315949"/>
            <a:ext cx="3814856" cy="365125"/>
          </a:xfrm>
        </p:spPr>
        <p:txBody>
          <a:bodyPr/>
          <a:lstStyle/>
          <a:p>
            <a:endParaRPr lang="en-US"/>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49812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633830-2244-49AE-BC4A-47F415C177C6}" type="datetimeFigureOut">
              <a:rPr lang="en-US" dirty="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a:p>
        </p:txBody>
      </p:sp>
    </p:spTree>
    <p:extLst>
      <p:ext uri="{BB962C8B-B14F-4D97-AF65-F5344CB8AC3E}">
        <p14:creationId xmlns:p14="http://schemas.microsoft.com/office/powerpoint/2010/main" val="192988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pPr/>
              <a:t>10/6/2022</a:t>
            </a:fld>
            <a:endParaRPr lang="en-US"/>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285802"/>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633830-2244-49AE-BC4A-47F415C177C6}" type="datetimeFigureOut">
              <a:rPr lang="en-US" dirty="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a:p>
        </p:txBody>
      </p:sp>
    </p:spTree>
    <p:extLst>
      <p:ext uri="{BB962C8B-B14F-4D97-AF65-F5344CB8AC3E}">
        <p14:creationId xmlns:p14="http://schemas.microsoft.com/office/powerpoint/2010/main" val="58588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633830-2244-49AE-BC4A-47F415C177C6}" type="datetimeFigureOut">
              <a:rPr lang="en-US" dirty="0"/>
              <a:t>10/6/2022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a:p>
        </p:txBody>
      </p:sp>
    </p:spTree>
    <p:extLst>
      <p:ext uri="{BB962C8B-B14F-4D97-AF65-F5344CB8AC3E}">
        <p14:creationId xmlns:p14="http://schemas.microsoft.com/office/powerpoint/2010/main" val="113664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633830-2244-49AE-BC4A-47F415C177C6}" type="datetimeFigureOut">
              <a:rPr lang="en-US" dirty="0"/>
              <a:t>10/6/2022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a:p>
        </p:txBody>
      </p:sp>
    </p:spTree>
    <p:extLst>
      <p:ext uri="{BB962C8B-B14F-4D97-AF65-F5344CB8AC3E}">
        <p14:creationId xmlns:p14="http://schemas.microsoft.com/office/powerpoint/2010/main" val="121749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10/6/2022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a:p>
        </p:txBody>
      </p:sp>
    </p:spTree>
    <p:extLst>
      <p:ext uri="{BB962C8B-B14F-4D97-AF65-F5344CB8AC3E}">
        <p14:creationId xmlns:p14="http://schemas.microsoft.com/office/powerpoint/2010/main" val="54488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a:p>
        </p:txBody>
      </p:sp>
    </p:spTree>
    <p:extLst>
      <p:ext uri="{BB962C8B-B14F-4D97-AF65-F5344CB8AC3E}">
        <p14:creationId xmlns:p14="http://schemas.microsoft.com/office/powerpoint/2010/main" val="62423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a:p>
        </p:txBody>
      </p:sp>
    </p:spTree>
    <p:extLst>
      <p:ext uri="{BB962C8B-B14F-4D97-AF65-F5344CB8AC3E}">
        <p14:creationId xmlns:p14="http://schemas.microsoft.com/office/powerpoint/2010/main" val="20848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C633830-2244-49AE-BC4A-47F415C177C6}" type="datetimeFigureOut">
              <a:rPr lang="en-US" dirty="0"/>
              <a:pPr/>
              <a:t>10/6/2022</a:t>
            </a:fld>
            <a:endParaRPr lang="en-US"/>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0987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75006" y="1143293"/>
            <a:ext cx="5422969" cy="4268965"/>
          </a:xfrm>
        </p:spPr>
        <p:txBody>
          <a:bodyPr anchor="ctr">
            <a:normAutofit/>
          </a:bodyPr>
          <a:lstStyle/>
          <a:p>
            <a:br>
              <a:rPr lang="en-US" sz="6600"/>
            </a:br>
            <a:br>
              <a:rPr lang="en-US" sz="6600"/>
            </a:br>
            <a:endParaRPr lang="en-US" sz="6600"/>
          </a:p>
        </p:txBody>
      </p:sp>
      <p:sp>
        <p:nvSpPr>
          <p:cNvPr id="3" name="Content Placeholder 2"/>
          <p:cNvSpPr>
            <a:spLocks noGrp="1"/>
          </p:cNvSpPr>
          <p:nvPr>
            <p:ph type="subTitle" idx="1"/>
          </p:nvPr>
        </p:nvSpPr>
        <p:spPr>
          <a:xfrm>
            <a:off x="6075006" y="801189"/>
            <a:ext cx="5443666" cy="5443092"/>
          </a:xfrm>
        </p:spPr>
        <p:txBody>
          <a:bodyPr>
            <a:noAutofit/>
          </a:bodyPr>
          <a:lstStyle/>
          <a:p>
            <a:pPr algn="ctr">
              <a:lnSpc>
                <a:spcPct val="104000"/>
              </a:lnSpc>
              <a:spcAft>
                <a:spcPts val="600"/>
              </a:spcAft>
            </a:pPr>
            <a:r>
              <a:rPr lang="en-GB" sz="7200" dirty="0">
                <a:latin typeface="David" panose="020E0502060401010101" pitchFamily="34" charset="-79"/>
                <a:cs typeface="David" panose="020E0502060401010101" pitchFamily="34" charset="-79"/>
              </a:rPr>
              <a:t>DAVID SPACKMAN</a:t>
            </a:r>
            <a:endParaRPr lang="en-GB" sz="1600" dirty="0">
              <a:latin typeface="David" panose="020E0502060401010101" pitchFamily="34" charset="-79"/>
              <a:cs typeface="David" panose="020E0502060401010101" pitchFamily="34" charset="-79"/>
            </a:endParaRPr>
          </a:p>
          <a:p>
            <a:pPr algn="ctr">
              <a:lnSpc>
                <a:spcPct val="104000"/>
              </a:lnSpc>
              <a:spcAft>
                <a:spcPts val="600"/>
              </a:spcAft>
            </a:pPr>
            <a:r>
              <a:rPr lang="en-GB" sz="1800" dirty="0">
                <a:latin typeface="David" panose="020E0502060401010101" pitchFamily="34" charset="-79"/>
                <a:cs typeface="David" panose="020E0502060401010101" pitchFamily="34" charset="-79"/>
              </a:rPr>
              <a:t>NDP, BVSc, MRCVS</a:t>
            </a:r>
          </a:p>
          <a:p>
            <a:pPr algn="ctr">
              <a:lnSpc>
                <a:spcPct val="104000"/>
              </a:lnSpc>
              <a:spcAft>
                <a:spcPts val="600"/>
              </a:spcAft>
            </a:pPr>
            <a:endParaRPr lang="en-GB" sz="1800" dirty="0">
              <a:latin typeface="David" panose="020E0502060401010101" pitchFamily="34" charset="-79"/>
              <a:cs typeface="David" panose="020E0502060401010101" pitchFamily="34" charset="-79"/>
            </a:endParaRPr>
          </a:p>
          <a:p>
            <a:pPr algn="ctr">
              <a:lnSpc>
                <a:spcPct val="104000"/>
              </a:lnSpc>
              <a:spcAft>
                <a:spcPts val="600"/>
              </a:spcAft>
            </a:pPr>
            <a:r>
              <a:rPr lang="en-GB" sz="4400" dirty="0">
                <a:latin typeface="David" panose="020E0502060401010101" pitchFamily="34" charset="-79"/>
                <a:cs typeface="David" panose="020E0502060401010101" pitchFamily="34" charset="-79"/>
              </a:rPr>
              <a:t>1938 - 2022</a:t>
            </a:r>
          </a:p>
          <a:p>
            <a:pPr algn="ctr">
              <a:lnSpc>
                <a:spcPct val="104000"/>
              </a:lnSpc>
              <a:spcAft>
                <a:spcPts val="600"/>
              </a:spcAft>
            </a:pPr>
            <a:endParaRPr lang="en-GB" sz="1600" dirty="0">
              <a:latin typeface="David" panose="020E0502060401010101" pitchFamily="34" charset="-79"/>
              <a:cs typeface="David" panose="020E0502060401010101" pitchFamily="34" charset="-79"/>
            </a:endParaRPr>
          </a:p>
          <a:p>
            <a:pPr algn="ctr">
              <a:lnSpc>
                <a:spcPct val="104000"/>
              </a:lnSpc>
              <a:spcAft>
                <a:spcPts val="600"/>
              </a:spcAft>
            </a:pPr>
            <a:r>
              <a:rPr lang="en-GB" sz="2400" dirty="0">
                <a:latin typeface="David" panose="020E0502060401010101" pitchFamily="34" charset="-79"/>
                <a:cs typeface="David" panose="020E0502060401010101" pitchFamily="34" charset="-79"/>
              </a:rPr>
              <a:t>Secretary, </a:t>
            </a:r>
          </a:p>
          <a:p>
            <a:pPr algn="ctr">
              <a:lnSpc>
                <a:spcPct val="104000"/>
              </a:lnSpc>
              <a:spcAft>
                <a:spcPts val="600"/>
              </a:spcAft>
            </a:pPr>
            <a:r>
              <a:rPr lang="en-GB" sz="2400" dirty="0">
                <a:latin typeface="David" panose="020E0502060401010101" pitchFamily="34" charset="-79"/>
                <a:cs typeface="David" panose="020E0502060401010101" pitchFamily="34" charset="-79"/>
              </a:rPr>
              <a:t>UKEP &amp; LIB</a:t>
            </a:r>
          </a:p>
          <a:p>
            <a:pPr algn="ctr">
              <a:lnSpc>
                <a:spcPct val="104000"/>
              </a:lnSpc>
              <a:spcAft>
                <a:spcPts val="600"/>
              </a:spcAft>
            </a:pPr>
            <a:endParaRPr lang="en-GB" sz="1000" dirty="0">
              <a:latin typeface="David" panose="020E0502060401010101" pitchFamily="34" charset="-79"/>
              <a:cs typeface="David" panose="020E0502060401010101" pitchFamily="34" charset="-79"/>
            </a:endParaRPr>
          </a:p>
        </p:txBody>
      </p:sp>
      <p:sp>
        <p:nvSpPr>
          <p:cNvPr id="20" name="Freeform: Shape 19">
            <a:extLst>
              <a:ext uri="{FF2B5EF4-FFF2-40B4-BE49-F238E27FC236}">
                <a16:creationId xmlns:a16="http://schemas.microsoft.com/office/drawing/2014/main" id="{5D44B584-65A7-4029-A075-505AA5EAEB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43666" cy="6858000"/>
          </a:xfrm>
          <a:custGeom>
            <a:avLst/>
            <a:gdLst>
              <a:gd name="connsiteX0" fmla="*/ 0 w 5443666"/>
              <a:gd name="connsiteY0" fmla="*/ 0 h 6845983"/>
              <a:gd name="connsiteX1" fmla="*/ 3595564 w 5443666"/>
              <a:gd name="connsiteY1" fmla="*/ 0 h 6845983"/>
              <a:gd name="connsiteX2" fmla="*/ 3746607 w 5443666"/>
              <a:gd name="connsiteY2" fmla="*/ 118697 h 6845983"/>
              <a:gd name="connsiteX3" fmla="*/ 5443666 w 5443666"/>
              <a:gd name="connsiteY3" fmla="*/ 3717234 h 6845983"/>
              <a:gd name="connsiteX4" fmla="*/ 4378763 w 5443666"/>
              <a:gd name="connsiteY4" fmla="*/ 6683615 h 6845983"/>
              <a:gd name="connsiteX5" fmla="*/ 4238117 w 5443666"/>
              <a:gd name="connsiteY5" fmla="*/ 6845983 h 6845983"/>
              <a:gd name="connsiteX6" fmla="*/ 0 w 5443666"/>
              <a:gd name="connsiteY6" fmla="*/ 6845983 h 6845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3666" h="6845983">
                <a:moveTo>
                  <a:pt x="0" y="0"/>
                </a:moveTo>
                <a:lnTo>
                  <a:pt x="3595564" y="0"/>
                </a:lnTo>
                <a:lnTo>
                  <a:pt x="3746607" y="118697"/>
                </a:lnTo>
                <a:cubicBezTo>
                  <a:pt x="4783044" y="974041"/>
                  <a:pt x="5443666" y="2268489"/>
                  <a:pt x="5443666" y="3717234"/>
                </a:cubicBezTo>
                <a:cubicBezTo>
                  <a:pt x="5443666" y="4844036"/>
                  <a:pt x="5044030" y="5877498"/>
                  <a:pt x="4378763" y="6683615"/>
                </a:cubicBezTo>
                <a:lnTo>
                  <a:pt x="4238117" y="6845983"/>
                </a:lnTo>
                <a:lnTo>
                  <a:pt x="0" y="6845983"/>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person with a beard&#10;&#10;Description automatically generated with low confidence">
            <a:extLst>
              <a:ext uri="{FF2B5EF4-FFF2-40B4-BE49-F238E27FC236}">
                <a16:creationId xmlns:a16="http://schemas.microsoft.com/office/drawing/2014/main" id="{E97FDE71-2968-6759-B90A-BD4378D8D223}"/>
              </a:ext>
            </a:extLst>
          </p:cNvPr>
          <p:cNvPicPr>
            <a:picLocks noChangeAspect="1"/>
          </p:cNvPicPr>
          <p:nvPr/>
        </p:nvPicPr>
        <p:blipFill rotWithShape="1">
          <a:blip r:embed="rId3"/>
          <a:srcRect r="-1" b="20111"/>
          <a:stretch/>
        </p:blipFill>
        <p:spPr>
          <a:xfrm>
            <a:off x="1" y="10"/>
            <a:ext cx="5215066" cy="6857990"/>
          </a:xfrm>
          <a:custGeom>
            <a:avLst/>
            <a:gdLst/>
            <a:ahLst/>
            <a:cxnLst/>
            <a:rect l="l" t="t" r="r" b="b"/>
            <a:pathLst>
              <a:path w="5215066" h="6845983">
                <a:moveTo>
                  <a:pt x="0" y="0"/>
                </a:moveTo>
                <a:lnTo>
                  <a:pt x="3197713" y="0"/>
                </a:lnTo>
                <a:lnTo>
                  <a:pt x="3259787" y="39795"/>
                </a:lnTo>
                <a:cubicBezTo>
                  <a:pt x="4439462" y="836768"/>
                  <a:pt x="5215066" y="2186425"/>
                  <a:pt x="5215066" y="3717234"/>
                </a:cubicBezTo>
                <a:cubicBezTo>
                  <a:pt x="5215066" y="4788800"/>
                  <a:pt x="4835020" y="5771602"/>
                  <a:pt x="4202364" y="6538204"/>
                </a:cubicBezTo>
                <a:lnTo>
                  <a:pt x="3922635" y="6845983"/>
                </a:lnTo>
                <a:lnTo>
                  <a:pt x="0" y="6845983"/>
                </a:lnTo>
                <a:close/>
              </a:path>
            </a:pathLst>
          </a:custGeom>
        </p:spPr>
      </p:pic>
      <p:sp>
        <p:nvSpPr>
          <p:cNvPr id="22" name="Freeform 6">
            <a:extLst>
              <a:ext uri="{FF2B5EF4-FFF2-40B4-BE49-F238E27FC236}">
                <a16:creationId xmlns:a16="http://schemas.microsoft.com/office/drawing/2014/main" id="{D3686B33-4E07-4542-8F02-1876C8359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500191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FA611-2F05-EB4F-27FE-A455743CB4B0}"/>
              </a:ext>
            </a:extLst>
          </p:cNvPr>
          <p:cNvSpPr>
            <a:spLocks noGrp="1"/>
          </p:cNvSpPr>
          <p:nvPr>
            <p:ph type="title"/>
          </p:nvPr>
        </p:nvSpPr>
        <p:spPr>
          <a:xfrm>
            <a:off x="-252549" y="559678"/>
            <a:ext cx="52252" cy="4952492"/>
          </a:xfrm>
        </p:spPr>
        <p:txBody>
          <a:bodyPr/>
          <a:lstStyle/>
          <a:p>
            <a:pPr algn="ctr"/>
            <a:br>
              <a:rPr lang="en-GB" b="1" i="0" dirty="0"/>
            </a:br>
            <a:br>
              <a:rPr lang="en-GB" b="1" i="0" dirty="0"/>
            </a:br>
            <a:endParaRPr lang="en-GB" b="1" i="0" dirty="0"/>
          </a:p>
        </p:txBody>
      </p:sp>
      <p:sp>
        <p:nvSpPr>
          <p:cNvPr id="3" name="Content Placeholder 2">
            <a:extLst>
              <a:ext uri="{FF2B5EF4-FFF2-40B4-BE49-F238E27FC236}">
                <a16:creationId xmlns:a16="http://schemas.microsoft.com/office/drawing/2014/main" id="{5F2C36D8-961A-0FE7-0820-E3BCDDC25A78}"/>
              </a:ext>
            </a:extLst>
          </p:cNvPr>
          <p:cNvSpPr>
            <a:spLocks noGrp="1"/>
          </p:cNvSpPr>
          <p:nvPr>
            <p:ph idx="1"/>
          </p:nvPr>
        </p:nvSpPr>
        <p:spPr>
          <a:xfrm>
            <a:off x="52252" y="139337"/>
            <a:ext cx="11377746" cy="6522720"/>
          </a:xfrm>
        </p:spPr>
        <p:txBody>
          <a:bodyPr>
            <a:noAutofit/>
          </a:bodyPr>
          <a:lstStyle/>
          <a:p>
            <a:pPr marL="0" indent="0" algn="ctr">
              <a:buNone/>
            </a:pPr>
            <a:r>
              <a:rPr lang="en-GB" sz="1050" b="1" u="sng" dirty="0">
                <a:latin typeface="David" panose="020E0502060401010101" pitchFamily="34" charset="-79"/>
                <a:ea typeface="Times New Roman" panose="02020603050405020304" pitchFamily="18" charset="0"/>
                <a:cs typeface="David" panose="020E0502060401010101" pitchFamily="34" charset="-79"/>
              </a:rPr>
              <a:t>A LOOK AT DAVID’S LIFE</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After working in the RAF, David, in 1961 returned to find his Father rearing pullets for 8 shillings and selling them for 18 and decided that this sounded like a capital enterprise. He managed to land a job with renowned free-range pedigree Leghorn breeder, Rosie Tyler, followed by a move to Reading University after 2 years, to carry out poultry research, whilst living at an experimental farm in </a:t>
            </a:r>
            <a:r>
              <a:rPr lang="en-GB" sz="1050" b="1" dirty="0" err="1">
                <a:effectLst/>
                <a:latin typeface="David" panose="020E0502060401010101" pitchFamily="34" charset="-79"/>
                <a:ea typeface="Times New Roman" panose="02020603050405020304" pitchFamily="18" charset="0"/>
                <a:cs typeface="David" panose="020E0502060401010101" pitchFamily="34" charset="-79"/>
              </a:rPr>
              <a:t>Shinfield</a:t>
            </a:r>
            <a:r>
              <a:rPr lang="en-GB" sz="1050" b="1" dirty="0">
                <a:effectLst/>
                <a:latin typeface="David" panose="020E0502060401010101" pitchFamily="34" charset="-79"/>
                <a:ea typeface="Times New Roman" panose="02020603050405020304" pitchFamily="18" charset="0"/>
                <a:cs typeface="David" panose="020E0502060401010101" pitchFamily="34" charset="-79"/>
              </a:rPr>
              <a:t>. </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This continued until 1965, when he was accepted on a National Diploma in Poultry course at the National Institute for Poultry Husbandry at Harper Adams College in Shropshire. </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Having graduated, with the Gerard </a:t>
            </a:r>
            <a:r>
              <a:rPr lang="en-GB" sz="1050" b="1" dirty="0" err="1">
                <a:effectLst/>
                <a:latin typeface="David" panose="020E0502060401010101" pitchFamily="34" charset="-79"/>
                <a:ea typeface="Times New Roman" panose="02020603050405020304" pitchFamily="18" charset="0"/>
                <a:cs typeface="David" panose="020E0502060401010101" pitchFamily="34" charset="-79"/>
              </a:rPr>
              <a:t>Kitson</a:t>
            </a:r>
            <a:r>
              <a:rPr lang="en-GB" sz="1050" b="1" dirty="0">
                <a:effectLst/>
                <a:latin typeface="David" panose="020E0502060401010101" pitchFamily="34" charset="-79"/>
                <a:ea typeface="Times New Roman" panose="02020603050405020304" pitchFamily="18" charset="0"/>
                <a:cs typeface="David" panose="020E0502060401010101" pitchFamily="34" charset="-79"/>
              </a:rPr>
              <a:t> Prize, National </a:t>
            </a:r>
            <a:r>
              <a:rPr lang="en-GB" sz="1050" b="1" dirty="0" err="1">
                <a:effectLst/>
                <a:latin typeface="David" panose="020E0502060401010101" pitchFamily="34" charset="-79"/>
                <a:ea typeface="Times New Roman" panose="02020603050405020304" pitchFamily="18" charset="0"/>
                <a:cs typeface="David" panose="020E0502060401010101" pitchFamily="34" charset="-79"/>
              </a:rPr>
              <a:t>Grossmith</a:t>
            </a:r>
            <a:r>
              <a:rPr lang="en-GB" sz="1050" b="1" dirty="0">
                <a:effectLst/>
                <a:latin typeface="David" panose="020E0502060401010101" pitchFamily="34" charset="-79"/>
                <a:ea typeface="Times New Roman" panose="02020603050405020304" pitchFamily="18" charset="0"/>
                <a:cs typeface="David" panose="020E0502060401010101" pitchFamily="34" charset="-79"/>
              </a:rPr>
              <a:t> prize and Millers Mutual Prize, David gained employment as a Poultry Advisor in Wales.</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In 1972, David was selected to retrain as a Veterinary Surgeon, attending Bristol University and the Langford site for the practical part of the degree.  </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After graduating in 1977, the family moved </a:t>
            </a:r>
            <a:r>
              <a:rPr lang="en-GB" sz="1050" b="1" dirty="0">
                <a:latin typeface="David" panose="020E0502060401010101" pitchFamily="34" charset="-79"/>
                <a:ea typeface="Times New Roman" panose="02020603050405020304" pitchFamily="18" charset="0"/>
                <a:cs typeface="David" panose="020E0502060401010101" pitchFamily="34" charset="-79"/>
              </a:rPr>
              <a:t>near</a:t>
            </a:r>
            <a:r>
              <a:rPr lang="en-GB" sz="1050" b="1" dirty="0">
                <a:effectLst/>
                <a:latin typeface="David" panose="020E0502060401010101" pitchFamily="34" charset="-79"/>
                <a:ea typeface="Times New Roman" panose="02020603050405020304" pitchFamily="18" charset="0"/>
                <a:cs typeface="David" panose="020E0502060401010101" pitchFamily="34" charset="-79"/>
              </a:rPr>
              <a:t> Woking, in Surrey, where David took up a position at the Central Veterinary Laboratory in Weybridge, as well as numerous consultancy positions working abroad in locations including Hungary, India, Saudi Arabia and the USA. David travelled widely, but also became a partner in a Veterinary practice in Wokingham, Berkshire, as well as working at the Guide Dogs for the Blind Training Centre in Wokingham and </a:t>
            </a:r>
            <a:r>
              <a:rPr lang="en-GB" sz="1050" b="1" dirty="0">
                <a:solidFill>
                  <a:schemeClr val="tx1"/>
                </a:solidFill>
                <a:effectLst/>
                <a:latin typeface="David" panose="020E0502060401010101" pitchFamily="34" charset="-79"/>
                <a:ea typeface="Times New Roman" panose="02020603050405020304" pitchFamily="18" charset="0"/>
                <a:cs typeface="David" panose="020E0502060401010101" pitchFamily="34" charset="-79"/>
              </a:rPr>
              <a:t>in the television industry, overseeing the care of animals in adverts and </a:t>
            </a:r>
            <a:r>
              <a:rPr lang="en-GB" sz="1050" b="1">
                <a:solidFill>
                  <a:schemeClr val="tx1"/>
                </a:solidFill>
                <a:effectLst/>
                <a:latin typeface="David" panose="020E0502060401010101" pitchFamily="34" charset="-79"/>
                <a:ea typeface="Times New Roman" panose="02020603050405020304" pitchFamily="18" charset="0"/>
                <a:cs typeface="David" panose="020E0502060401010101" pitchFamily="34" charset="-79"/>
              </a:rPr>
              <a:t>on television programmes</a:t>
            </a:r>
            <a:r>
              <a:rPr lang="en-GB" sz="1050" b="1" dirty="0">
                <a:solidFill>
                  <a:schemeClr val="tx1"/>
                </a:solidFill>
                <a:effectLst/>
                <a:latin typeface="David" panose="020E0502060401010101" pitchFamily="34" charset="-79"/>
                <a:ea typeface="Times New Roman" panose="02020603050405020304" pitchFamily="18" charset="0"/>
                <a:cs typeface="David" panose="020E0502060401010101" pitchFamily="34" charset="-79"/>
              </a:rPr>
              <a:t>. </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David quickly found himself at the forefront of the poultry industry, and in 1988 was heavily involved as an expert witness in the “Salmonella in Eggs” scandal that engulfed egg farmers and the government alike, trying to reassure and calm, as was his manner.</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David set up in business as a Poultry Consultant, with many of the largest enterprises in the UK (and further afield) as well as some much smaller and very “interesting” ones! </a:t>
            </a:r>
          </a:p>
          <a:p>
            <a:pPr marL="0" indent="0">
              <a:buNone/>
            </a:pPr>
            <a:r>
              <a:rPr lang="en-GB" sz="1050" b="1" dirty="0">
                <a:solidFill>
                  <a:schemeClr val="tx1"/>
                </a:solidFill>
                <a:effectLst/>
                <a:latin typeface="David" panose="020E0502060401010101" pitchFamily="34" charset="-79"/>
                <a:ea typeface="Times New Roman" panose="02020603050405020304" pitchFamily="18" charset="0"/>
                <a:cs typeface="David" panose="020E0502060401010101" pitchFamily="34" charset="-79"/>
              </a:rPr>
              <a:t>He also undertook work on some of the Royal Estates, including Windsor, </a:t>
            </a:r>
            <a:r>
              <a:rPr lang="en-GB" sz="1050" b="1" dirty="0">
                <a:solidFill>
                  <a:schemeClr val="tx1"/>
                </a:solidFill>
                <a:latin typeface="David" panose="020E0502060401010101" pitchFamily="34" charset="-79"/>
                <a:ea typeface="Times New Roman" panose="02020603050405020304" pitchFamily="18" charset="0"/>
                <a:cs typeface="David" panose="020E0502060401010101" pitchFamily="34" charset="-79"/>
              </a:rPr>
              <a:t>treating and advising on the care of the Royal pheasants and chickens. How ironic and sad that HM Queen Elizabeth II should also pass away only 2 weeks after David!</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Dave and his Son-in-Law Rob, successfully undertook a major project with Australian Poultry Keepers to help re-populate and introduce new rare/pure breed chickens, from their breeding and development programme near Aylesbury. Others in the UK had been approached to do this, but Dave was the only one who believed it could be done and made it happen. </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The Australian poultry keepers are hugely grateful and have the </a:t>
            </a:r>
            <a:r>
              <a:rPr lang="en-GB" sz="1050" b="1" u="sng" dirty="0">
                <a:effectLst/>
                <a:latin typeface="David" panose="020E0502060401010101" pitchFamily="34" charset="-79"/>
                <a:ea typeface="Times New Roman" panose="02020603050405020304" pitchFamily="18" charset="0"/>
                <a:cs typeface="David" panose="020E0502060401010101" pitchFamily="34" charset="-79"/>
              </a:rPr>
              <a:t>David Spackman Cup for Best of Show</a:t>
            </a:r>
            <a:r>
              <a:rPr lang="en-GB" sz="1050" b="1" dirty="0">
                <a:effectLst/>
                <a:latin typeface="David" panose="020E0502060401010101" pitchFamily="34" charset="-79"/>
                <a:ea typeface="Times New Roman" panose="02020603050405020304" pitchFamily="18" charset="0"/>
                <a:cs typeface="David" panose="020E0502060401010101" pitchFamily="34" charset="-79"/>
              </a:rPr>
              <a:t> awarded at their annual event. It was something he was immensely proud of and happy to prove the doubters wrong!</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In 2018, David was presented with a “Lifetime Achievement Award” from the British Free Range Egg Producers Association, and whilst truly honoured at this recognition, David’s first response was “Oh </a:t>
            </a:r>
            <a:r>
              <a:rPr lang="en-GB" sz="1050" b="1" dirty="0" err="1">
                <a:effectLst/>
                <a:latin typeface="David" panose="020E0502060401010101" pitchFamily="34" charset="-79"/>
                <a:ea typeface="Times New Roman" panose="02020603050405020304" pitchFamily="18" charset="0"/>
                <a:cs typeface="David" panose="020E0502060401010101" pitchFamily="34" charset="-79"/>
              </a:rPr>
              <a:t>sh</a:t>
            </a:r>
            <a:r>
              <a:rPr lang="en-GB" sz="1050" b="1" dirty="0">
                <a:effectLst/>
                <a:latin typeface="David" panose="020E0502060401010101" pitchFamily="34" charset="-79"/>
                <a:ea typeface="Times New Roman" panose="02020603050405020304" pitchFamily="18" charset="0"/>
                <a:cs typeface="David" panose="020E0502060401010101" pitchFamily="34" charset="-79"/>
              </a:rPr>
              <a:t>*t, they only do this kind of thing when they think you’re on your way out!”</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He, however, proved this fact to be totally untrue, by wholeheartedly continuing with his own Consultancy work, as well as being Secretary for the United Kingdom Egg Producers Association and Laid in Britain Ltd, for a further 4 years. Mobility issues and a global pandemic wouldn’t dampen his enthusiasm or commitment to his work. Whilst the legs might have been slightly ‘challenged’ of late, there was nothing wrong with his brain! </a:t>
            </a:r>
          </a:p>
          <a:p>
            <a:pPr marL="0" indent="0">
              <a:buNone/>
            </a:pPr>
            <a:r>
              <a:rPr lang="en-GB" sz="1050" b="1" dirty="0">
                <a:effectLst/>
                <a:latin typeface="David" panose="020E0502060401010101" pitchFamily="34" charset="-79"/>
                <a:ea typeface="Times New Roman" panose="02020603050405020304" pitchFamily="18" charset="0"/>
                <a:cs typeface="David" panose="020E0502060401010101" pitchFamily="34" charset="-79"/>
              </a:rPr>
              <a:t>Even in the hospital, David worried about how to explain to members that he wouldn’t be able to write anything for the Hotwire that month – his lifetime dedication to his work knew no limits!</a:t>
            </a:r>
          </a:p>
        </p:txBody>
      </p:sp>
    </p:spTree>
    <p:extLst>
      <p:ext uri="{BB962C8B-B14F-4D97-AF65-F5344CB8AC3E}">
        <p14:creationId xmlns:p14="http://schemas.microsoft.com/office/powerpoint/2010/main" val="2453118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0120" y="434101"/>
            <a:ext cx="7169753" cy="1232750"/>
          </a:xfrm>
        </p:spPr>
        <p:txBody>
          <a:bodyPr anchor="b">
            <a:normAutofit/>
          </a:bodyPr>
          <a:lstStyle/>
          <a:p>
            <a:pPr algn="ctr"/>
            <a:r>
              <a:rPr lang="en-US" sz="4000">
                <a:solidFill>
                  <a:schemeClr val="bg1"/>
                </a:solidFill>
                <a:latin typeface="David" panose="020E0502060401010101" pitchFamily="34" charset="-79"/>
                <a:cs typeface="David" panose="020E0502060401010101" pitchFamily="34" charset="-79"/>
              </a:rPr>
              <a:t>FAMILY THANKS</a:t>
            </a:r>
          </a:p>
        </p:txBody>
      </p:sp>
      <p:cxnSp>
        <p:nvCxnSpPr>
          <p:cNvPr id="13" name="Straight Connector 12">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
        <p:nvSpPr>
          <p:cNvPr id="3" name="Content Placeholder 2"/>
          <p:cNvSpPr>
            <a:spLocks noGrp="1"/>
          </p:cNvSpPr>
          <p:nvPr>
            <p:ph type="body" idx="1"/>
          </p:nvPr>
        </p:nvSpPr>
        <p:spPr>
          <a:xfrm>
            <a:off x="960119" y="2450970"/>
            <a:ext cx="10266681" cy="4194928"/>
          </a:xfrm>
        </p:spPr>
        <p:txBody>
          <a:bodyPr>
            <a:normAutofit fontScale="85000" lnSpcReduction="10000"/>
          </a:bodyPr>
          <a:lstStyle/>
          <a:p>
            <a:pPr marL="0" indent="0">
              <a:buNone/>
            </a:pPr>
            <a:r>
              <a:rPr lang="en-GB" sz="1800" b="1" dirty="0">
                <a:latin typeface="David" panose="020E0502060401010101" pitchFamily="34" charset="-79"/>
                <a:cs typeface="David" panose="020E0502060401010101" pitchFamily="34" charset="-79"/>
              </a:rPr>
              <a:t>Thank You to those of you who managed to attend David’s funeral on 20th September.</a:t>
            </a:r>
          </a:p>
          <a:p>
            <a:pPr marL="0" indent="0">
              <a:buNone/>
            </a:pPr>
            <a:r>
              <a:rPr lang="en-GB" sz="1800" b="1" dirty="0">
                <a:latin typeface="David" panose="020E0502060401010101" pitchFamily="34" charset="-79"/>
                <a:cs typeface="David" panose="020E0502060401010101" pitchFamily="34" charset="-79"/>
              </a:rPr>
              <a:t>Those who attended, as well as many who were unable to, were kind enough to send tributes in for us to cherish. </a:t>
            </a:r>
          </a:p>
          <a:p>
            <a:pPr marL="0" indent="0">
              <a:buNone/>
            </a:pPr>
            <a:r>
              <a:rPr lang="en-GB" sz="1800" b="1" dirty="0">
                <a:latin typeface="David" panose="020E0502060401010101" pitchFamily="34" charset="-79"/>
                <a:cs typeface="David" panose="020E0502060401010101" pitchFamily="34" charset="-79"/>
              </a:rPr>
              <a:t>This presentation includes just a small, anonymous, selection from those that we received, and we wanted to share them with you, the UKEP &amp; LIB members.</a:t>
            </a:r>
          </a:p>
          <a:p>
            <a:pPr marL="0" indent="0">
              <a:buNone/>
            </a:pPr>
            <a:r>
              <a:rPr lang="en-GB" sz="1800" b="1" dirty="0">
                <a:latin typeface="David" panose="020E0502060401010101" pitchFamily="34" charset="-79"/>
                <a:cs typeface="David" panose="020E0502060401010101" pitchFamily="34" charset="-79"/>
              </a:rPr>
              <a:t>David would be very humbled at the wonderfully kind sentiments conveyed by you all, as are we. Thank You. </a:t>
            </a:r>
          </a:p>
          <a:p>
            <a:pPr marL="0" indent="0">
              <a:buNone/>
            </a:pPr>
            <a:endParaRPr lang="en-GB" sz="1800" b="1" dirty="0">
              <a:latin typeface="David" panose="020E0502060401010101" pitchFamily="34" charset="-79"/>
              <a:cs typeface="David" panose="020E0502060401010101" pitchFamily="34" charset="-79"/>
            </a:endParaRPr>
          </a:p>
          <a:p>
            <a:pPr marL="0" indent="0">
              <a:buNone/>
            </a:pPr>
            <a:r>
              <a:rPr lang="en-GB" sz="1800" b="1" dirty="0">
                <a:solidFill>
                  <a:schemeClr val="tx1"/>
                </a:solidFill>
                <a:latin typeface="David" panose="020E0502060401010101" pitchFamily="34" charset="-79"/>
                <a:ea typeface="Times New Roman" panose="02020603050405020304" pitchFamily="18" charset="0"/>
                <a:cs typeface="David" panose="020E0502060401010101" pitchFamily="34" charset="-79"/>
              </a:rPr>
              <a:t>For those of you who wish to, we thought </a:t>
            </a:r>
            <a:r>
              <a:rPr lang="en-GB" sz="1800" b="1" dirty="0">
                <a:solidFill>
                  <a:schemeClr val="tx1"/>
                </a:solidFill>
                <a:effectLst/>
                <a:latin typeface="David" panose="020E0502060401010101" pitchFamily="34" charset="-79"/>
                <a:ea typeface="Times New Roman" panose="02020603050405020304" pitchFamily="18" charset="0"/>
                <a:cs typeface="David" panose="020E0502060401010101" pitchFamily="34" charset="-79"/>
              </a:rPr>
              <a:t>a fitting tribute to someone who devoted such a huge part of their life to the care of all those involved in the poultry industry, would be to please…</a:t>
            </a:r>
          </a:p>
          <a:p>
            <a:pPr marL="0" indent="0">
              <a:buNone/>
            </a:pPr>
            <a:endParaRPr lang="en-GB" sz="1800" b="1" dirty="0">
              <a:solidFill>
                <a:schemeClr val="tx1"/>
              </a:solidFill>
              <a:effectLst/>
              <a:latin typeface="David" panose="020E0502060401010101" pitchFamily="34" charset="-79"/>
              <a:ea typeface="Times New Roman" panose="02020603050405020304" pitchFamily="18" charset="0"/>
              <a:cs typeface="David" panose="020E0502060401010101" pitchFamily="34" charset="-79"/>
            </a:endParaRPr>
          </a:p>
          <a:p>
            <a:pPr marL="0" indent="0" algn="ctr">
              <a:buNone/>
            </a:pPr>
            <a:r>
              <a:rPr lang="en-GB" sz="3200" b="1" dirty="0">
                <a:solidFill>
                  <a:srgbClr val="FF0000"/>
                </a:solidFill>
                <a:effectLst/>
                <a:latin typeface="David" panose="020E0502060401010101" pitchFamily="34" charset="-79"/>
                <a:ea typeface="Times New Roman" panose="02020603050405020304" pitchFamily="18" charset="0"/>
                <a:cs typeface="David" panose="020E0502060401010101" pitchFamily="34" charset="-79"/>
              </a:rPr>
              <a:t>  “</a:t>
            </a:r>
            <a:r>
              <a:rPr lang="en-GB" sz="3200" b="1" dirty="0">
                <a:solidFill>
                  <a:srgbClr val="FF0000"/>
                </a:solidFill>
                <a:latin typeface="David" panose="020E0502060401010101" pitchFamily="34" charset="-79"/>
                <a:ea typeface="Times New Roman" panose="02020603050405020304" pitchFamily="18" charset="0"/>
                <a:cs typeface="David" panose="020E0502060401010101" pitchFamily="34" charset="-79"/>
              </a:rPr>
              <a:t>R</a:t>
            </a:r>
            <a:r>
              <a:rPr lang="en-GB" sz="3200" b="1" dirty="0">
                <a:solidFill>
                  <a:srgbClr val="FF0000"/>
                </a:solidFill>
                <a:effectLst/>
                <a:latin typeface="David" panose="020E0502060401010101" pitchFamily="34" charset="-79"/>
                <a:ea typeface="Times New Roman" panose="02020603050405020304" pitchFamily="18" charset="0"/>
                <a:cs typeface="David" panose="020E0502060401010101" pitchFamily="34" charset="-79"/>
              </a:rPr>
              <a:t>emember David”</a:t>
            </a:r>
          </a:p>
          <a:p>
            <a:pPr marL="0" indent="0" algn="ctr">
              <a:buNone/>
            </a:pPr>
            <a:r>
              <a:rPr lang="en-GB" sz="1800" b="1" dirty="0">
                <a:solidFill>
                  <a:schemeClr val="tx1"/>
                </a:solidFill>
                <a:latin typeface="David" panose="020E0502060401010101" pitchFamily="34" charset="-79"/>
                <a:ea typeface="Times New Roman" panose="02020603050405020304" pitchFamily="18" charset="0"/>
                <a:cs typeface="David" panose="020E0502060401010101" pitchFamily="34" charset="-79"/>
              </a:rPr>
              <a:t>o</a:t>
            </a:r>
            <a:r>
              <a:rPr lang="en-GB" sz="1800" b="1" dirty="0">
                <a:solidFill>
                  <a:schemeClr val="tx1"/>
                </a:solidFill>
                <a:effectLst/>
                <a:latin typeface="David" panose="020E0502060401010101" pitchFamily="34" charset="-79"/>
                <a:ea typeface="Times New Roman" panose="02020603050405020304" pitchFamily="18" charset="0"/>
                <a:cs typeface="David" panose="020E0502060401010101" pitchFamily="34" charset="-79"/>
              </a:rPr>
              <a:t>n:</a:t>
            </a:r>
          </a:p>
          <a:p>
            <a:pPr marL="0" indent="0" algn="ctr">
              <a:buNone/>
            </a:pPr>
            <a:r>
              <a:rPr lang="en-GB" sz="2100" b="1" dirty="0">
                <a:solidFill>
                  <a:srgbClr val="00B0F0"/>
                </a:solidFill>
                <a:effectLst/>
                <a:latin typeface="David" panose="020E0502060401010101" pitchFamily="34" charset="-79"/>
                <a:ea typeface="Times New Roman" panose="02020603050405020304" pitchFamily="18" charset="0"/>
                <a:cs typeface="David" panose="020E0502060401010101" pitchFamily="34" charset="-79"/>
              </a:rPr>
              <a:t>World Egg Day, Friday 14</a:t>
            </a:r>
            <a:r>
              <a:rPr lang="en-GB" sz="2100" b="1" baseline="30000" dirty="0">
                <a:solidFill>
                  <a:srgbClr val="00B0F0"/>
                </a:solidFill>
                <a:effectLst/>
                <a:latin typeface="David" panose="020E0502060401010101" pitchFamily="34" charset="-79"/>
                <a:ea typeface="Times New Roman" panose="02020603050405020304" pitchFamily="18" charset="0"/>
                <a:cs typeface="David" panose="020E0502060401010101" pitchFamily="34" charset="-79"/>
              </a:rPr>
              <a:t>th</a:t>
            </a:r>
            <a:r>
              <a:rPr lang="en-GB" sz="2100" b="1" dirty="0">
                <a:solidFill>
                  <a:srgbClr val="00B0F0"/>
                </a:solidFill>
                <a:effectLst/>
                <a:latin typeface="David" panose="020E0502060401010101" pitchFamily="34" charset="-79"/>
                <a:ea typeface="Times New Roman" panose="02020603050405020304" pitchFamily="18" charset="0"/>
                <a:cs typeface="David" panose="020E0502060401010101" pitchFamily="34" charset="-79"/>
              </a:rPr>
              <a:t> October 2022</a:t>
            </a:r>
            <a:endParaRPr lang="en-GB" sz="2100" dirty="0">
              <a:solidFill>
                <a:srgbClr val="00B0F0"/>
              </a:solidFill>
              <a:effectLst/>
              <a:latin typeface="David" panose="020E0502060401010101" pitchFamily="34" charset="-79"/>
              <a:ea typeface="Times New Roman" panose="02020603050405020304" pitchFamily="18" charset="0"/>
              <a:cs typeface="David" panose="020E0502060401010101" pitchFamily="34" charset="-79"/>
            </a:endParaRPr>
          </a:p>
          <a:p>
            <a:pPr marL="0" indent="0" algn="ctr">
              <a:buNone/>
            </a:pPr>
            <a:endParaRPr lang="en-GB" sz="1800" b="1" dirty="0">
              <a:latin typeface="David" panose="020E0502060401010101" pitchFamily="34" charset="-79"/>
              <a:cs typeface="David" panose="020E0502060401010101" pitchFamily="34" charset="-79"/>
            </a:endParaRPr>
          </a:p>
          <a:p>
            <a:pPr marL="0" indent="0">
              <a:buNone/>
            </a:pPr>
            <a:endParaRPr lang="en-GB" dirty="0"/>
          </a:p>
          <a:p>
            <a:endParaRPr lang="en-US" dirty="0"/>
          </a:p>
        </p:txBody>
      </p:sp>
    </p:spTree>
    <p:extLst>
      <p:ext uri="{BB962C8B-B14F-4D97-AF65-F5344CB8AC3E}">
        <p14:creationId xmlns:p14="http://schemas.microsoft.com/office/powerpoint/2010/main" val="3625182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0120" y="434101"/>
            <a:ext cx="7169753" cy="1232750"/>
          </a:xfrm>
        </p:spPr>
        <p:txBody>
          <a:bodyPr anchor="b">
            <a:normAutofit/>
          </a:bodyPr>
          <a:lstStyle/>
          <a:p>
            <a:r>
              <a:rPr lang="en-US" sz="3200" b="1" i="0">
                <a:solidFill>
                  <a:schemeClr val="bg1"/>
                </a:solidFill>
                <a:latin typeface="David" panose="020E0502060401010101" pitchFamily="34" charset="-79"/>
                <a:cs typeface="David" panose="020E0502060401010101" pitchFamily="34" charset="-79"/>
              </a:rPr>
              <a:t>YOUR THOUGHTS AND MEMORIES</a:t>
            </a:r>
          </a:p>
        </p:txBody>
      </p:sp>
      <p:cxnSp>
        <p:nvCxnSpPr>
          <p:cNvPr id="13" name="Straight Connector 12">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
        <p:nvSpPr>
          <p:cNvPr id="3" name="Content Placeholder 2"/>
          <p:cNvSpPr>
            <a:spLocks noGrp="1"/>
          </p:cNvSpPr>
          <p:nvPr>
            <p:ph idx="1"/>
          </p:nvPr>
        </p:nvSpPr>
        <p:spPr>
          <a:xfrm>
            <a:off x="960119" y="2420983"/>
            <a:ext cx="10266681" cy="4437017"/>
          </a:xfrm>
        </p:spPr>
        <p:txBody>
          <a:bodyPr>
            <a:normAutofit fontScale="85000" lnSpcReduction="20000"/>
          </a:bodyPr>
          <a:lstStyle/>
          <a:p>
            <a:pPr marL="0" indent="0" algn="ctr">
              <a:buNone/>
            </a:pPr>
            <a:endParaRPr lang="en-US" sz="1500" b="1" i="1" dirty="0">
              <a:latin typeface="David" panose="020E0502060401010101" pitchFamily="34" charset="-79"/>
              <a:cs typeface="David" panose="020E0502060401010101" pitchFamily="34" charset="-79"/>
            </a:endParaRPr>
          </a:p>
          <a:p>
            <a:pPr marL="0" indent="0" algn="ctr">
              <a:buNone/>
            </a:pPr>
            <a:r>
              <a:rPr lang="en-US" sz="1800" b="1" i="1" dirty="0">
                <a:latin typeface="David" panose="020E0502060401010101" pitchFamily="34" charset="-79"/>
                <a:cs typeface="David" panose="020E0502060401010101" pitchFamily="34" charset="-79"/>
              </a:rPr>
              <a:t>I feel very lucky to have had the pleasure of working with David and the chickens.</a:t>
            </a:r>
          </a:p>
          <a:p>
            <a:pPr marL="0" indent="0" algn="ctr">
              <a:buNone/>
            </a:pPr>
            <a:r>
              <a:rPr lang="en-US" sz="1800" b="1" dirty="0">
                <a:latin typeface="David" panose="020E0502060401010101" pitchFamily="34" charset="-79"/>
                <a:cs typeface="David" panose="020E0502060401010101" pitchFamily="34" charset="-79"/>
              </a:rPr>
              <a:t>~</a:t>
            </a:r>
          </a:p>
          <a:p>
            <a:pPr marL="0" indent="0" algn="ctr">
              <a:buNone/>
            </a:pPr>
            <a:r>
              <a:rPr lang="en-US" sz="1800" b="1" dirty="0">
                <a:latin typeface="David" panose="020E0502060401010101" pitchFamily="34" charset="-79"/>
                <a:cs typeface="David" panose="020E0502060401010101" pitchFamily="34" charset="-79"/>
              </a:rPr>
              <a:t>The most knowledgeable poultry specialist and a voice of reason over so many years.</a:t>
            </a:r>
          </a:p>
          <a:p>
            <a:pPr marL="0" indent="0" algn="ctr">
              <a:buNone/>
            </a:pPr>
            <a:r>
              <a:rPr lang="en-US" sz="1800" b="1" dirty="0">
                <a:latin typeface="David" panose="020E0502060401010101" pitchFamily="34" charset="-79"/>
                <a:cs typeface="David" panose="020E0502060401010101" pitchFamily="34" charset="-79"/>
              </a:rPr>
              <a:t>~</a:t>
            </a:r>
          </a:p>
          <a:p>
            <a:pPr marL="0" indent="0" algn="ctr">
              <a:buNone/>
            </a:pPr>
            <a:r>
              <a:rPr lang="en-US" sz="1800" b="1" dirty="0">
                <a:latin typeface="David" panose="020E0502060401010101" pitchFamily="34" charset="-79"/>
                <a:cs typeface="David" panose="020E0502060401010101" pitchFamily="34" charset="-79"/>
              </a:rPr>
              <a:t>A true gentleman and champion of the independent egg farmer. He will be greatly missed.</a:t>
            </a:r>
          </a:p>
          <a:p>
            <a:pPr marL="0" indent="0" algn="ctr">
              <a:buNone/>
            </a:pPr>
            <a:r>
              <a:rPr lang="en-US" sz="1800" b="1" dirty="0">
                <a:latin typeface="David" panose="020E0502060401010101" pitchFamily="34" charset="-79"/>
                <a:cs typeface="David" panose="020E0502060401010101" pitchFamily="34" charset="-79"/>
              </a:rPr>
              <a:t>~</a:t>
            </a:r>
          </a:p>
          <a:p>
            <a:pPr marL="0" indent="0" algn="ctr">
              <a:buNone/>
            </a:pPr>
            <a:r>
              <a:rPr lang="en-US" sz="1800" b="1" i="1" dirty="0">
                <a:latin typeface="David" panose="020E0502060401010101" pitchFamily="34" charset="-79"/>
                <a:cs typeface="David" panose="020E0502060401010101" pitchFamily="34" charset="-79"/>
              </a:rPr>
              <a:t>Our whole staff share in the sorrow at losing David. He was a wonderful man and a true friend. We will truly miss him.</a:t>
            </a:r>
          </a:p>
          <a:p>
            <a:pPr marL="0" indent="0" algn="ctr">
              <a:buNone/>
            </a:pPr>
            <a:r>
              <a:rPr lang="en-US" sz="1800" b="1" i="1" dirty="0">
                <a:latin typeface="David" panose="020E0502060401010101" pitchFamily="34" charset="-79"/>
                <a:cs typeface="David" panose="020E0502060401010101" pitchFamily="34" charset="-79"/>
              </a:rPr>
              <a:t>~</a:t>
            </a:r>
          </a:p>
          <a:p>
            <a:pPr marL="0" indent="0" algn="ctr">
              <a:buNone/>
            </a:pPr>
            <a:r>
              <a:rPr lang="en-US" sz="1800" b="1" i="1" dirty="0">
                <a:latin typeface="David" panose="020E0502060401010101" pitchFamily="34" charset="-79"/>
                <a:cs typeface="David" panose="020E0502060401010101" pitchFamily="34" charset="-79"/>
              </a:rPr>
              <a:t>Dave has been an amazing man of learning and compassion and although he will be sorely missed, he will be remembered with much love, pride and respect.</a:t>
            </a:r>
          </a:p>
          <a:p>
            <a:pPr marL="0" indent="0" algn="ctr">
              <a:buNone/>
            </a:pPr>
            <a:r>
              <a:rPr lang="en-US" sz="1800" b="1" i="1" dirty="0">
                <a:latin typeface="David" panose="020E0502060401010101" pitchFamily="34" charset="-79"/>
                <a:cs typeface="David" panose="020E0502060401010101" pitchFamily="34" charset="-79"/>
              </a:rPr>
              <a:t>~</a:t>
            </a:r>
          </a:p>
          <a:p>
            <a:pPr marL="0" indent="0" algn="ctr">
              <a:buNone/>
            </a:pPr>
            <a:r>
              <a:rPr lang="en-US" sz="1800" b="1" i="1" dirty="0">
                <a:latin typeface="David" panose="020E0502060401010101" pitchFamily="34" charset="-79"/>
                <a:cs typeface="David" panose="020E0502060401010101" pitchFamily="34" charset="-79"/>
              </a:rPr>
              <a:t>An utterly wonderful man!</a:t>
            </a:r>
          </a:p>
          <a:p>
            <a:pPr marL="0" indent="0" algn="ctr">
              <a:buNone/>
            </a:pPr>
            <a:r>
              <a:rPr lang="en-US" sz="1800" b="1" i="1" dirty="0">
                <a:latin typeface="David" panose="020E0502060401010101" pitchFamily="34" charset="-79"/>
                <a:cs typeface="David" panose="020E0502060401010101" pitchFamily="34" charset="-79"/>
              </a:rPr>
              <a:t>~</a:t>
            </a:r>
          </a:p>
          <a:p>
            <a:pPr marL="0" indent="0">
              <a:buNone/>
            </a:pPr>
            <a:endParaRPr lang="en-GB" sz="1400" b="1" i="1"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00996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0120" y="434101"/>
            <a:ext cx="7169753" cy="1232750"/>
          </a:xfrm>
        </p:spPr>
        <p:txBody>
          <a:bodyPr anchor="b">
            <a:normAutofit/>
          </a:bodyPr>
          <a:lstStyle/>
          <a:p>
            <a:r>
              <a:rPr lang="en-US" sz="3200" b="1" i="0">
                <a:solidFill>
                  <a:schemeClr val="bg1"/>
                </a:solidFill>
                <a:latin typeface="David" panose="020E0502060401010101" pitchFamily="34" charset="-79"/>
                <a:cs typeface="David" panose="020E0502060401010101" pitchFamily="34" charset="-79"/>
              </a:rPr>
              <a:t>YOUR THOUGHTS AND MEMORIES</a:t>
            </a:r>
          </a:p>
        </p:txBody>
      </p:sp>
      <p:cxnSp>
        <p:nvCxnSpPr>
          <p:cNvPr id="13" name="Straight Connector 12">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
        <p:nvSpPr>
          <p:cNvPr id="3" name="Content Placeholder 2"/>
          <p:cNvSpPr>
            <a:spLocks noGrp="1"/>
          </p:cNvSpPr>
          <p:nvPr>
            <p:ph idx="1"/>
          </p:nvPr>
        </p:nvSpPr>
        <p:spPr>
          <a:xfrm>
            <a:off x="960119" y="2942252"/>
            <a:ext cx="10266681" cy="3624011"/>
          </a:xfrm>
        </p:spPr>
        <p:txBody>
          <a:bodyPr>
            <a:normAutofit fontScale="92500" lnSpcReduction="10000"/>
          </a:bodyPr>
          <a:lstStyle/>
          <a:p>
            <a:pPr marL="0" indent="0">
              <a:buNone/>
            </a:pPr>
            <a:r>
              <a:rPr lang="en-GB" sz="1400" b="1" i="1" dirty="0">
                <a:latin typeface="David" panose="020E0502060401010101" pitchFamily="34" charset="-79"/>
                <a:cs typeface="David" panose="020E0502060401010101" pitchFamily="34" charset="-79"/>
              </a:rPr>
              <a:t>I joined the UKEPRA Committee in the nineties and recall David as the calm steady voice of reason as he made comments on various matters and topics. He was always there with a kind word of support and I will remember him as an absolute gentleman.</a:t>
            </a:r>
          </a:p>
          <a:p>
            <a:pPr marL="0" indent="0" algn="ctr">
              <a:buNone/>
            </a:pPr>
            <a:r>
              <a:rPr lang="en-GB" sz="1400" b="1" i="1" dirty="0">
                <a:latin typeface="David" panose="020E0502060401010101" pitchFamily="34" charset="-79"/>
                <a:cs typeface="David" panose="020E0502060401010101" pitchFamily="34" charset="-79"/>
              </a:rPr>
              <a:t>~</a:t>
            </a:r>
          </a:p>
          <a:p>
            <a:pPr marL="0" indent="0">
              <a:buNone/>
            </a:pPr>
            <a:r>
              <a:rPr lang="en-GB" sz="1400" b="1" i="1" dirty="0">
                <a:latin typeface="David" panose="020E0502060401010101" pitchFamily="34" charset="-79"/>
                <a:cs typeface="David" panose="020E0502060401010101" pitchFamily="34" charset="-79"/>
              </a:rPr>
              <a:t>David has always been there for me over the years. His completely unselfish support and assistance has been such a great help in my life and I for one am going to miss this very fine unselfish man. He will leave a vast gap in my life.</a:t>
            </a:r>
          </a:p>
          <a:p>
            <a:pPr marL="0" indent="0" algn="ctr">
              <a:buNone/>
            </a:pPr>
            <a:r>
              <a:rPr lang="en-GB" sz="1400" b="1" i="1" dirty="0">
                <a:latin typeface="David" panose="020E0502060401010101" pitchFamily="34" charset="-79"/>
                <a:cs typeface="David" panose="020E0502060401010101" pitchFamily="34" charset="-79"/>
              </a:rPr>
              <a:t>~</a:t>
            </a:r>
          </a:p>
          <a:p>
            <a:pPr marL="0" indent="0">
              <a:buNone/>
            </a:pPr>
            <a:r>
              <a:rPr lang="en-GB" sz="1400" b="1" i="1" dirty="0">
                <a:latin typeface="David" panose="020E0502060401010101" pitchFamily="34" charset="-79"/>
                <a:cs typeface="David" panose="020E0502060401010101" pitchFamily="34" charset="-79"/>
              </a:rPr>
              <a:t>I have known David since the 1970s, when David was a regular on the speaker circuit. Always spoke straight and with common sense. Still, in later years when David stopped visiting, it was always re-assuring to speak to him. Just communicated the news to another producer. His reply to me: “An eminently sensible Vet and great character. Will be much missed.” That really sums up David to us clients.</a:t>
            </a:r>
          </a:p>
          <a:p>
            <a:pPr marL="0" indent="0" algn="ctr">
              <a:buNone/>
            </a:pPr>
            <a:r>
              <a:rPr lang="en-GB" sz="1400" b="1" i="1" dirty="0">
                <a:latin typeface="David" panose="020E0502060401010101" pitchFamily="34" charset="-79"/>
                <a:cs typeface="David" panose="020E0502060401010101" pitchFamily="34" charset="-79"/>
              </a:rPr>
              <a:t>~</a:t>
            </a:r>
          </a:p>
          <a:p>
            <a:pPr marL="0" indent="0" algn="ctr">
              <a:buNone/>
            </a:pPr>
            <a:r>
              <a:rPr lang="en-US" sz="1400" b="1" dirty="0">
                <a:latin typeface="David" panose="020E0502060401010101" pitchFamily="34" charset="-79"/>
                <a:cs typeface="David" panose="020E0502060401010101" pitchFamily="34" charset="-79"/>
              </a:rPr>
              <a:t>The best Vet ever. Your work will live on long after you’ve passed. You always had time to give and time to care. Thank You so much for the knowledge you have given me.</a:t>
            </a:r>
          </a:p>
          <a:p>
            <a:pPr marL="0" indent="0" algn="ctr">
              <a:buNone/>
            </a:pPr>
            <a:r>
              <a:rPr lang="en-GB" sz="1400" b="1" i="1" dirty="0">
                <a:latin typeface="David" panose="020E0502060401010101" pitchFamily="34" charset="-79"/>
                <a:cs typeface="David" panose="020E0502060401010101" pitchFamily="34" charset="-79"/>
              </a:rPr>
              <a:t>~</a:t>
            </a:r>
            <a:endParaRPr sz="1400" b="1" i="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2843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0120" y="434101"/>
            <a:ext cx="7169753" cy="1232750"/>
          </a:xfrm>
        </p:spPr>
        <p:txBody>
          <a:bodyPr anchor="b">
            <a:normAutofit/>
          </a:bodyPr>
          <a:lstStyle/>
          <a:p>
            <a:r>
              <a:rPr lang="en-US" sz="3200" b="1" i="0">
                <a:solidFill>
                  <a:schemeClr val="bg1"/>
                </a:solidFill>
                <a:latin typeface="David" panose="020E0502060401010101" pitchFamily="34" charset="-79"/>
                <a:cs typeface="David" panose="020E0502060401010101" pitchFamily="34" charset="-79"/>
              </a:rPr>
              <a:t>YOUR THOUGHTS AND MEMORIES</a:t>
            </a:r>
          </a:p>
        </p:txBody>
      </p:sp>
      <p:cxnSp>
        <p:nvCxnSpPr>
          <p:cNvPr id="13" name="Straight Connector 12">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
        <p:nvSpPr>
          <p:cNvPr id="3" name="Content Placeholder 2"/>
          <p:cNvSpPr>
            <a:spLocks noGrp="1"/>
          </p:cNvSpPr>
          <p:nvPr>
            <p:ph idx="1"/>
          </p:nvPr>
        </p:nvSpPr>
        <p:spPr>
          <a:xfrm>
            <a:off x="960119" y="2526384"/>
            <a:ext cx="10266681" cy="3897515"/>
          </a:xfrm>
        </p:spPr>
        <p:txBody>
          <a:bodyPr>
            <a:normAutofit/>
          </a:bodyPr>
          <a:lstStyle/>
          <a:p>
            <a:pPr marL="0" indent="0">
              <a:buNone/>
            </a:pPr>
            <a:r>
              <a:rPr lang="en-US" sz="1400" b="1" i="1">
                <a:latin typeface="David" panose="020E0502060401010101" pitchFamily="34" charset="-79"/>
                <a:cs typeface="David" panose="020E0502060401010101" pitchFamily="34" charset="-79"/>
              </a:rPr>
              <a:t>I have known David for many years, firstly as a Veterinary Advisor to UKEPRA, and then as the person who took on the mantle of running both UKEPRA while developing the Laid in Britain scheme to what it is today. He will be remembered more widely by the entire UK Poultry Industry as one of the leading Veterinary experts in his field. I will remember the huge effort David and his team have put in to finally getting the Food Standards Agency to accepting Laid in Britain as an equal to the Lion Code. On a personal note I have always had the greatest respect and fondness for a man who has done so much for independent egg producers like myself. He will be greatly missed.</a:t>
            </a:r>
          </a:p>
          <a:p>
            <a:pPr marL="0" indent="0" algn="ctr">
              <a:buNone/>
            </a:pPr>
            <a:r>
              <a:rPr lang="en-US" sz="1400" b="1" i="1">
                <a:latin typeface="David" panose="020E0502060401010101" pitchFamily="34" charset="-79"/>
                <a:cs typeface="David" panose="020E0502060401010101" pitchFamily="34" charset="-79"/>
              </a:rPr>
              <a:t>~</a:t>
            </a:r>
          </a:p>
          <a:p>
            <a:pPr marL="0" indent="0">
              <a:buNone/>
            </a:pPr>
            <a:r>
              <a:rPr lang="en-US" sz="1400" b="1" i="1">
                <a:latin typeface="David" panose="020E0502060401010101" pitchFamily="34" charset="-79"/>
                <a:cs typeface="David" panose="020E0502060401010101" pitchFamily="34" charset="-79"/>
              </a:rPr>
              <a:t>I’m sorry to hear of the passing of David. He was a great man, an excellent Vet and friend. He will be very much missed throughout the Poultry Industry.</a:t>
            </a:r>
          </a:p>
          <a:p>
            <a:pPr marL="0" indent="0" algn="ctr">
              <a:buNone/>
            </a:pPr>
            <a:r>
              <a:rPr lang="en-US" sz="1400" b="1" i="1">
                <a:latin typeface="David" panose="020E0502060401010101" pitchFamily="34" charset="-79"/>
                <a:cs typeface="David" panose="020E0502060401010101" pitchFamily="34" charset="-79"/>
              </a:rPr>
              <a:t>~</a:t>
            </a:r>
          </a:p>
          <a:p>
            <a:pPr marL="0" indent="0">
              <a:buNone/>
            </a:pPr>
            <a:r>
              <a:rPr lang="en-US" sz="1400" b="1" i="1">
                <a:latin typeface="David" panose="020E0502060401010101" pitchFamily="34" charset="-79"/>
                <a:cs typeface="David" panose="020E0502060401010101" pitchFamily="34" charset="-79"/>
              </a:rPr>
              <a:t>I had the pleasure of working with David at various points throughout my time in Laying hens. Having come initially from the Dairy industry, David was a huge help to me, always patient and willing to explain things to me, acting as a true mentor.</a:t>
            </a:r>
          </a:p>
          <a:p>
            <a:pPr marL="0" indent="0" algn="ctr">
              <a:buNone/>
            </a:pPr>
            <a:r>
              <a:rPr lang="en-US" sz="1400" b="1">
                <a:latin typeface="David" panose="020E0502060401010101" pitchFamily="34" charset="-79"/>
                <a:cs typeface="David" panose="020E0502060401010101" pitchFamily="34" charset="-79"/>
              </a:rPr>
              <a:t>~</a:t>
            </a:r>
          </a:p>
          <a:p>
            <a:pPr marL="0" indent="0" algn="ctr">
              <a:buNone/>
            </a:pPr>
            <a:endParaRPr lang="en-US" sz="1400" b="1">
              <a:latin typeface="David" panose="020E0502060401010101" pitchFamily="34" charset="-79"/>
              <a:cs typeface="David" panose="020E0502060401010101" pitchFamily="34" charset="-79"/>
            </a:endParaRPr>
          </a:p>
          <a:p>
            <a:pPr marL="0" indent="0">
              <a:buNone/>
            </a:pPr>
            <a:endParaRPr lang="en-US" sz="1400" b="1">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788384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0120" y="434101"/>
            <a:ext cx="7169753" cy="1232750"/>
          </a:xfrm>
        </p:spPr>
        <p:txBody>
          <a:bodyPr anchor="b">
            <a:normAutofit/>
          </a:bodyPr>
          <a:lstStyle/>
          <a:p>
            <a:r>
              <a:rPr lang="en-US" sz="3200" b="1" i="0">
                <a:solidFill>
                  <a:schemeClr val="bg1"/>
                </a:solidFill>
                <a:latin typeface="David" panose="020E0502060401010101" pitchFamily="34" charset="-79"/>
                <a:cs typeface="David" panose="020E0502060401010101" pitchFamily="34" charset="-79"/>
              </a:rPr>
              <a:t>YOUR THOUGHTS AND MEMORIES</a:t>
            </a:r>
          </a:p>
        </p:txBody>
      </p:sp>
      <p:cxnSp>
        <p:nvCxnSpPr>
          <p:cNvPr id="13" name="Straight Connector 12">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
        <p:nvSpPr>
          <p:cNvPr id="3" name="Content Placeholder 2"/>
          <p:cNvSpPr>
            <a:spLocks noGrp="1"/>
          </p:cNvSpPr>
          <p:nvPr>
            <p:ph idx="1"/>
          </p:nvPr>
        </p:nvSpPr>
        <p:spPr>
          <a:xfrm>
            <a:off x="960119" y="2942252"/>
            <a:ext cx="10266681" cy="3383134"/>
          </a:xfrm>
        </p:spPr>
        <p:txBody>
          <a:bodyPr>
            <a:normAutofit fontScale="92500" lnSpcReduction="20000"/>
          </a:bodyPr>
          <a:lstStyle/>
          <a:p>
            <a:pPr marL="0" indent="0">
              <a:buNone/>
            </a:pPr>
            <a:r>
              <a:rPr lang="en-GB" sz="1600" b="1" i="1">
                <a:solidFill>
                  <a:schemeClr val="tx1"/>
                </a:solidFill>
                <a:latin typeface="David" panose="020E0502060401010101" pitchFamily="34" charset="-79"/>
                <a:cs typeface="David" panose="020E0502060401010101" pitchFamily="34" charset="-79"/>
              </a:rPr>
              <a:t>David was a larger-than-life character in so many ways. I have had the privilege of knowing him throughout my professional career, well over 45 years.</a:t>
            </a:r>
          </a:p>
          <a:p>
            <a:pPr marL="0" indent="0">
              <a:buNone/>
            </a:pPr>
            <a:r>
              <a:rPr lang="en-GB" sz="1600" b="1" i="1">
                <a:solidFill>
                  <a:schemeClr val="tx1"/>
                </a:solidFill>
                <a:latin typeface="David" panose="020E0502060401010101" pitchFamily="34" charset="-79"/>
                <a:cs typeface="David" panose="020E0502060401010101" pitchFamily="34" charset="-79"/>
              </a:rPr>
              <a:t>I first came across him as a “</a:t>
            </a:r>
            <a:r>
              <a:rPr lang="en-GB" sz="1600" b="1" i="1" err="1">
                <a:solidFill>
                  <a:schemeClr val="tx1"/>
                </a:solidFill>
                <a:latin typeface="David" panose="020E0502060401010101" pitchFamily="34" charset="-79"/>
                <a:cs typeface="David" panose="020E0502060401010101" pitchFamily="34" charset="-79"/>
              </a:rPr>
              <a:t>retread</a:t>
            </a:r>
            <a:r>
              <a:rPr lang="en-GB" sz="1600" b="1" i="1">
                <a:solidFill>
                  <a:schemeClr val="tx1"/>
                </a:solidFill>
                <a:latin typeface="David" panose="020E0502060401010101" pitchFamily="34" charset="-79"/>
                <a:cs typeface="David" panose="020E0502060401010101" pitchFamily="34" charset="-79"/>
              </a:rPr>
              <a:t>” – a MAFF employee identified as a high-flyer worthy of retraining as a Vet under government sponsorship, as long as he remained within the Ministry. A few of his contemporaries reneged on the deal after qualifying, but David stuck to it, having started with the nickname of “Mr Egg” from the Egg Inspectorate, David then spent the rest of his career advising and caring for the humble egg, those who lay them, those who sell them and those who consume them. We have all benefitted from that.</a:t>
            </a:r>
          </a:p>
          <a:p>
            <a:pPr marL="0" indent="0">
              <a:buNone/>
            </a:pPr>
            <a:r>
              <a:rPr lang="en-GB" sz="1600" b="1" i="1">
                <a:solidFill>
                  <a:schemeClr val="tx1"/>
                </a:solidFill>
                <a:latin typeface="David" panose="020E0502060401010101" pitchFamily="34" charset="-79"/>
                <a:cs typeface="David" panose="020E0502060401010101" pitchFamily="34" charset="-79"/>
              </a:rPr>
              <a:t>I have always found him to be modest, yet forceful and with that rare ability to translate his massive knowledge and skills into something we can all learn from. He was at home with high science, but most importantly the appliance of science. He taught me a lot.</a:t>
            </a:r>
          </a:p>
          <a:p>
            <a:pPr marL="0" indent="0">
              <a:buNone/>
            </a:pPr>
            <a:r>
              <a:rPr lang="en-GB" sz="1600" b="1" i="1">
                <a:solidFill>
                  <a:schemeClr val="tx1"/>
                </a:solidFill>
                <a:latin typeface="David" panose="020E0502060401010101" pitchFamily="34" charset="-79"/>
                <a:cs typeface="David" panose="020E0502060401010101" pitchFamily="34" charset="-79"/>
              </a:rPr>
              <a:t>David’s passion for all he put his mind to was infectious.</a:t>
            </a:r>
          </a:p>
          <a:p>
            <a:pPr marL="0" indent="0">
              <a:buNone/>
            </a:pPr>
            <a:r>
              <a:rPr lang="en-GB" sz="1600" b="1" i="1">
                <a:solidFill>
                  <a:schemeClr val="tx1"/>
                </a:solidFill>
                <a:latin typeface="David" panose="020E0502060401010101" pitchFamily="34" charset="-79"/>
                <a:cs typeface="David" panose="020E0502060401010101" pitchFamily="34" charset="-79"/>
              </a:rPr>
              <a:t>He will be greatly missed. A life well lived.</a:t>
            </a:r>
          </a:p>
          <a:p>
            <a:pPr marL="0" indent="0" algn="ctr">
              <a:buNone/>
            </a:pPr>
            <a:r>
              <a:rPr lang="en-GB" sz="1400" b="1" i="1">
                <a:solidFill>
                  <a:schemeClr val="tx1"/>
                </a:solidFill>
                <a:latin typeface="David" panose="020E0502060401010101" pitchFamily="34" charset="-79"/>
                <a:cs typeface="David" panose="020E0502060401010101" pitchFamily="34" charset="-79"/>
              </a:rPr>
              <a:t>~</a:t>
            </a:r>
          </a:p>
          <a:p>
            <a:pPr marL="0" indent="0">
              <a:buNone/>
            </a:pPr>
            <a:endParaRPr lang="en-US" sz="1400" b="1" i="1">
              <a:latin typeface="David" panose="020E0502060401010101" pitchFamily="34" charset="-79"/>
              <a:cs typeface="David" panose="020E0502060401010101" pitchFamily="34" charset="-79"/>
            </a:endParaRPr>
          </a:p>
          <a:p>
            <a:pPr marL="0" indent="0" algn="ctr">
              <a:buNone/>
            </a:pPr>
            <a:endParaRPr lang="en-US" sz="1400" b="1">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26173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0120" y="434101"/>
            <a:ext cx="7169753" cy="1232750"/>
          </a:xfrm>
        </p:spPr>
        <p:txBody>
          <a:bodyPr anchor="b">
            <a:normAutofit/>
          </a:bodyPr>
          <a:lstStyle/>
          <a:p>
            <a:r>
              <a:rPr lang="en-US" sz="3600" b="1" i="0">
                <a:solidFill>
                  <a:schemeClr val="bg1"/>
                </a:solidFill>
                <a:latin typeface="David" panose="020E0502060401010101" pitchFamily="34" charset="-79"/>
                <a:cs typeface="David" panose="020E0502060401010101" pitchFamily="34" charset="-79"/>
              </a:rPr>
              <a:t>OUR TRIBUTE TO DAVID</a:t>
            </a:r>
          </a:p>
        </p:txBody>
      </p:sp>
      <p:cxnSp>
        <p:nvCxnSpPr>
          <p:cNvPr id="13" name="Straight Connector 12">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
        <p:nvSpPr>
          <p:cNvPr id="3" name="Content Placeholder 2"/>
          <p:cNvSpPr>
            <a:spLocks noGrp="1"/>
          </p:cNvSpPr>
          <p:nvPr>
            <p:ph idx="1"/>
          </p:nvPr>
        </p:nvSpPr>
        <p:spPr>
          <a:xfrm>
            <a:off x="960119" y="2942252"/>
            <a:ext cx="10266681" cy="3824308"/>
          </a:xfrm>
        </p:spPr>
        <p:txBody>
          <a:bodyPr>
            <a:normAutofit/>
          </a:bodyPr>
          <a:lstStyle/>
          <a:p>
            <a:pPr marL="0" indent="0">
              <a:buNone/>
            </a:pPr>
            <a:r>
              <a:rPr lang="en-US" sz="1400" b="1" dirty="0">
                <a:latin typeface="David" panose="020E0502060401010101" pitchFamily="34" charset="-79"/>
                <a:cs typeface="David" panose="020E0502060401010101" pitchFamily="34" charset="-79"/>
              </a:rPr>
              <a:t>As you have read in the selection of memories of David, he worked tirelessly and passionately for everything he believed in, with great commitment and dedication.</a:t>
            </a:r>
          </a:p>
          <a:p>
            <a:pPr marL="0" indent="0">
              <a:buNone/>
            </a:pPr>
            <a:r>
              <a:rPr lang="en-US" sz="1400" b="1" dirty="0">
                <a:latin typeface="David" panose="020E0502060401010101" pitchFamily="34" charset="-79"/>
                <a:cs typeface="David" panose="020E0502060401010101" pitchFamily="34" charset="-79"/>
              </a:rPr>
              <a:t>He strongly believed in learning and that </a:t>
            </a:r>
            <a:r>
              <a:rPr lang="en-GB" sz="1400" b="1" dirty="0">
                <a:latin typeface="David" panose="020E0502060401010101" pitchFamily="34" charset="-79"/>
                <a:cs typeface="David" panose="020E0502060401010101" pitchFamily="34" charset="-79"/>
              </a:rPr>
              <a:t>h</a:t>
            </a:r>
            <a:r>
              <a:rPr lang="en-GB" sz="1400" b="1" dirty="0">
                <a:effectLst/>
                <a:latin typeface="David" panose="020E0502060401010101" pitchFamily="34" charset="-79"/>
                <a:ea typeface="Times New Roman" panose="02020603050405020304" pitchFamily="18" charset="0"/>
                <a:cs typeface="David" panose="020E0502060401010101" pitchFamily="34" charset="-79"/>
              </a:rPr>
              <a:t>istory had so much to teach us and how</a:t>
            </a:r>
            <a:r>
              <a:rPr lang="en-GB" sz="1400" b="1" dirty="0">
                <a:latin typeface="David" panose="020E0502060401010101" pitchFamily="34" charset="-79"/>
                <a:ea typeface="Times New Roman" panose="02020603050405020304" pitchFamily="18" charset="0"/>
                <a:cs typeface="David" panose="020E0502060401010101" pitchFamily="34" charset="-79"/>
              </a:rPr>
              <a:t> it </a:t>
            </a:r>
            <a:r>
              <a:rPr lang="en-GB" sz="1400" b="1" dirty="0">
                <a:effectLst/>
                <a:latin typeface="David" panose="020E0502060401010101" pitchFamily="34" charset="-79"/>
                <a:ea typeface="Times New Roman" panose="02020603050405020304" pitchFamily="18" charset="0"/>
                <a:cs typeface="David" panose="020E0502060401010101" pitchFamily="34" charset="-79"/>
              </a:rPr>
              <a:t>greatly shaped our present and future.</a:t>
            </a:r>
          </a:p>
          <a:p>
            <a:pPr marL="0" indent="0">
              <a:buNone/>
            </a:pPr>
            <a:r>
              <a:rPr lang="en-GB" sz="1400" b="1" dirty="0">
                <a:latin typeface="David" panose="020E0502060401010101" pitchFamily="34" charset="-79"/>
                <a:ea typeface="Times New Roman" panose="02020603050405020304" pitchFamily="18" charset="0"/>
                <a:cs typeface="David" panose="020E0502060401010101" pitchFamily="34" charset="-79"/>
              </a:rPr>
              <a:t>With this in mind, we</a:t>
            </a:r>
            <a:r>
              <a:rPr lang="en-GB" sz="1400" b="1" dirty="0">
                <a:effectLst/>
                <a:latin typeface="David" panose="020E0502060401010101" pitchFamily="34" charset="-79"/>
                <a:ea typeface="Times New Roman" panose="02020603050405020304" pitchFamily="18" charset="0"/>
                <a:cs typeface="David" panose="020E0502060401010101" pitchFamily="34" charset="-79"/>
              </a:rPr>
              <a:t> will now introduce a new feature to the monthly Hotwire</a:t>
            </a:r>
            <a:r>
              <a:rPr lang="en-GB" sz="1400" b="1" dirty="0">
                <a:latin typeface="David" panose="020E0502060401010101" pitchFamily="34" charset="-79"/>
                <a:ea typeface="Times New Roman" panose="02020603050405020304" pitchFamily="18" charset="0"/>
                <a:cs typeface="David" panose="020E0502060401010101" pitchFamily="34" charset="-79"/>
              </a:rPr>
              <a:t>,</a:t>
            </a:r>
            <a:r>
              <a:rPr lang="en-GB" sz="1400" b="1" dirty="0">
                <a:solidFill>
                  <a:srgbClr val="FF0000"/>
                </a:solidFill>
                <a:latin typeface="David" panose="020E0502060401010101" pitchFamily="34" charset="-79"/>
                <a:ea typeface="Times New Roman" panose="02020603050405020304" pitchFamily="18" charset="0"/>
                <a:cs typeface="David" panose="020E0502060401010101" pitchFamily="34" charset="-79"/>
              </a:rPr>
              <a:t> “Then &amp; Now”,</a:t>
            </a:r>
            <a:r>
              <a:rPr lang="en-GB" sz="1400" b="1" dirty="0">
                <a:solidFill>
                  <a:srgbClr val="FF0000"/>
                </a:solidFill>
                <a:effectLst/>
                <a:latin typeface="David" panose="020E0502060401010101" pitchFamily="34" charset="-79"/>
                <a:ea typeface="Times New Roman" panose="02020603050405020304" pitchFamily="18" charset="0"/>
                <a:cs typeface="David" panose="020E0502060401010101" pitchFamily="34" charset="-79"/>
              </a:rPr>
              <a:t> </a:t>
            </a:r>
            <a:r>
              <a:rPr lang="en-GB" sz="1400" b="1" dirty="0">
                <a:effectLst/>
                <a:latin typeface="David" panose="020E0502060401010101" pitchFamily="34" charset="-79"/>
                <a:ea typeface="Times New Roman" panose="02020603050405020304" pitchFamily="18" charset="0"/>
                <a:cs typeface="David" panose="020E0502060401010101" pitchFamily="34" charset="-79"/>
              </a:rPr>
              <a:t>as we compare the market and egg industry today and in times to come, to how it was in previous years’ publications, reported and edited at the relevant time by </a:t>
            </a:r>
            <a:r>
              <a:rPr lang="en-GB" sz="1400" b="1" dirty="0">
                <a:latin typeface="David" panose="020E0502060401010101" pitchFamily="34" charset="-79"/>
                <a:ea typeface="Times New Roman" panose="02020603050405020304" pitchFamily="18" charset="0"/>
                <a:cs typeface="David" panose="020E0502060401010101" pitchFamily="34" charset="-79"/>
              </a:rPr>
              <a:t>D</a:t>
            </a:r>
            <a:r>
              <a:rPr lang="en-GB" sz="1400" b="1" dirty="0">
                <a:effectLst/>
                <a:latin typeface="David" panose="020E0502060401010101" pitchFamily="34" charset="-79"/>
                <a:ea typeface="Times New Roman" panose="02020603050405020304" pitchFamily="18" charset="0"/>
                <a:cs typeface="David" panose="020E0502060401010101" pitchFamily="34" charset="-79"/>
              </a:rPr>
              <a:t>avid himself. We will keep his work alive by showing it’s relevance in the ever-evolving industry.</a:t>
            </a:r>
          </a:p>
          <a:p>
            <a:pPr marL="0" indent="0">
              <a:buNone/>
            </a:pPr>
            <a:r>
              <a:rPr lang="en-GB" sz="1400" b="1" dirty="0">
                <a:latin typeface="David" panose="020E0502060401010101" pitchFamily="34" charset="-79"/>
                <a:ea typeface="Times New Roman" panose="02020603050405020304" pitchFamily="18" charset="0"/>
                <a:cs typeface="David" panose="020E0502060401010101" pitchFamily="34" charset="-79"/>
              </a:rPr>
              <a:t>As we take up the baton in moving UKEP &amp; LIB forwards, whilst knowing we can never match the unique knowledge and expertise David had for the industry, we will, however, try to remember all the valuable lessons he has taught us over the years and commit to honouring him, by endeavouring to keep up the fight for the Poultry Industry within the UK and global spaces.</a:t>
            </a:r>
          </a:p>
          <a:p>
            <a:pPr marL="0" indent="0">
              <a:buNone/>
            </a:pPr>
            <a:r>
              <a:rPr lang="en-GB" sz="1400" b="1" dirty="0">
                <a:effectLst/>
                <a:latin typeface="David" panose="020E0502060401010101" pitchFamily="34" charset="-79"/>
                <a:ea typeface="Times New Roman" panose="02020603050405020304" pitchFamily="18" charset="0"/>
                <a:cs typeface="David" panose="020E0502060401010101" pitchFamily="34" charset="-79"/>
              </a:rPr>
              <a:t>He would undoubtedly tell us to “Crack on with confidence!”</a:t>
            </a:r>
          </a:p>
          <a:p>
            <a:pPr marL="0" indent="0">
              <a:buNone/>
            </a:pPr>
            <a:endParaRPr lang="en-GB" sz="1400" b="1" dirty="0">
              <a:effectLst/>
              <a:latin typeface="David" panose="020E0502060401010101" pitchFamily="34" charset="-79"/>
              <a:ea typeface="Times New Roman" panose="02020603050405020304" pitchFamily="18" charset="0"/>
              <a:cs typeface="David" panose="020E0502060401010101" pitchFamily="34" charset="-79"/>
            </a:endParaRPr>
          </a:p>
          <a:p>
            <a:pPr marL="0" indent="0" algn="ctr">
              <a:buNone/>
            </a:pPr>
            <a:r>
              <a:rPr lang="en-US" sz="1400" b="1" dirty="0">
                <a:latin typeface="David" panose="020E0502060401010101" pitchFamily="34" charset="-79"/>
                <a:cs typeface="David" panose="020E0502060401010101" pitchFamily="34" charset="-79"/>
              </a:rPr>
              <a:t> </a:t>
            </a:r>
            <a:r>
              <a:rPr lang="en-US" sz="1400" b="1" u="sng" dirty="0">
                <a:latin typeface="David" panose="020E0502060401010101" pitchFamily="34" charset="-79"/>
                <a:cs typeface="David" panose="020E0502060401010101" pitchFamily="34" charset="-79"/>
              </a:rPr>
              <a:t>DAVID – THANK YOU!</a:t>
            </a:r>
          </a:p>
        </p:txBody>
      </p:sp>
    </p:spTree>
    <p:extLst>
      <p:ext uri="{BB962C8B-B14F-4D97-AF65-F5344CB8AC3E}">
        <p14:creationId xmlns:p14="http://schemas.microsoft.com/office/powerpoint/2010/main" val="2040030930"/>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Web1407</Template>
  <TotalTime>71</TotalTime>
  <Words>1864</Words>
  <Application>Microsoft Office PowerPoint</Application>
  <PresentationFormat>Widescreen</PresentationFormat>
  <Paragraphs>88</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Schoolbook</vt:lpstr>
      <vt:lpstr>Corbel</vt:lpstr>
      <vt:lpstr>David</vt:lpstr>
      <vt:lpstr>Headlines</vt:lpstr>
      <vt:lpstr>  </vt:lpstr>
      <vt:lpstr>  </vt:lpstr>
      <vt:lpstr>FAMILY THANKS</vt:lpstr>
      <vt:lpstr>YOUR THOUGHTS AND MEMORIES</vt:lpstr>
      <vt:lpstr>YOUR THOUGHTS AND MEMORIES</vt:lpstr>
      <vt:lpstr>YOUR THOUGHTS AND MEMORIES</vt:lpstr>
      <vt:lpstr>YOUR THOUGHTS AND MEMORIES</vt:lpstr>
      <vt:lpstr>OUR TRIBUTE TO DAVID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your outline to get started</dc:title>
  <dc:creator>David Spackman</dc:creator>
  <cp:lastModifiedBy>David Spackman</cp:lastModifiedBy>
  <cp:revision>1</cp:revision>
  <cp:lastPrinted>2022-10-05T13:30:21Z</cp:lastPrinted>
  <dcterms:created xsi:type="dcterms:W3CDTF">2022-10-05T09:09:19Z</dcterms:created>
  <dcterms:modified xsi:type="dcterms:W3CDTF">2022-10-06T13:45:51Z</dcterms:modified>
</cp:coreProperties>
</file>